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012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DF5C-5AE5-4DB4-A8F7-C73128B1DF9F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897ABFE-5023-44F1-97B2-7E87FF9132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DF5C-5AE5-4DB4-A8F7-C73128B1DF9F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7ABFE-5023-44F1-97B2-7E87FF9132C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897ABFE-5023-44F1-97B2-7E87FF9132C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DF5C-5AE5-4DB4-A8F7-C73128B1DF9F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DF5C-5AE5-4DB4-A8F7-C73128B1DF9F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897ABFE-5023-44F1-97B2-7E87FF9132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DF5C-5AE5-4DB4-A8F7-C73128B1DF9F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897ABFE-5023-44F1-97B2-7E87FF9132C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8A3DF5C-5AE5-4DB4-A8F7-C73128B1DF9F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7ABFE-5023-44F1-97B2-7E87FF9132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DF5C-5AE5-4DB4-A8F7-C73128B1DF9F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897ABFE-5023-44F1-97B2-7E87FF9132C2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DF5C-5AE5-4DB4-A8F7-C73128B1DF9F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897ABFE-5023-44F1-97B2-7E87FF9132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DF5C-5AE5-4DB4-A8F7-C73128B1DF9F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97ABFE-5023-44F1-97B2-7E87FF9132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897ABFE-5023-44F1-97B2-7E87FF9132C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DF5C-5AE5-4DB4-A8F7-C73128B1DF9F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897ABFE-5023-44F1-97B2-7E87FF9132C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8A3DF5C-5AE5-4DB4-A8F7-C73128B1DF9F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8A3DF5C-5AE5-4DB4-A8F7-C73128B1DF9F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897ABFE-5023-44F1-97B2-7E87FF9132C2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Experts to Present Your Case Through the Eyes of the child</a:t>
            </a:r>
          </a:p>
          <a:p>
            <a:endParaRPr lang="en-US" dirty="0"/>
          </a:p>
          <a:p>
            <a:r>
              <a:rPr lang="en-US" dirty="0" smtClean="0"/>
              <a:t>Mary </a:t>
            </a:r>
            <a:r>
              <a:rPr lang="en-US" dirty="0" err="1" smtClean="0"/>
              <a:t>Mcwilliams</a:t>
            </a:r>
            <a:r>
              <a:rPr lang="en-US" dirty="0" smtClean="0"/>
              <a:t>, </a:t>
            </a:r>
            <a:r>
              <a:rPr lang="en-US" dirty="0" err="1" smtClean="0"/>
              <a:t>esq.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EXPERTS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685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Objections Relating to Expert Witnesses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2400" b="1" dirty="0"/>
              <a:t>Failure to properly </a:t>
            </a:r>
            <a:r>
              <a:rPr lang="en-US" sz="2400" b="1" dirty="0" smtClean="0"/>
              <a:t>endorse</a:t>
            </a:r>
          </a:p>
          <a:p>
            <a:pPr lvl="1"/>
            <a:endParaRPr lang="en-US" sz="2400" b="1" dirty="0"/>
          </a:p>
          <a:p>
            <a:pPr lvl="1"/>
            <a:r>
              <a:rPr lang="en-US" sz="2400" b="1" dirty="0"/>
              <a:t>Failure to provide reports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Basis </a:t>
            </a:r>
            <a:r>
              <a:rPr lang="en-US" sz="2400" b="1" dirty="0"/>
              <a:t>of expert opinion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04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Experts Presented by Other Parties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2400" b="1" dirty="0"/>
              <a:t>How to prepare for their </a:t>
            </a:r>
            <a:r>
              <a:rPr lang="en-US" sz="2400" b="1" dirty="0" smtClean="0"/>
              <a:t>testimony</a:t>
            </a:r>
          </a:p>
          <a:p>
            <a:pPr lvl="1"/>
            <a:endParaRPr lang="en-US" sz="2400" b="1" dirty="0"/>
          </a:p>
          <a:p>
            <a:pPr lvl="1"/>
            <a:r>
              <a:rPr lang="en-US" sz="2400" b="1" dirty="0"/>
              <a:t>How to cross examine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Is </a:t>
            </a:r>
            <a:r>
              <a:rPr lang="en-US" sz="2400" b="1" dirty="0"/>
              <a:t>it a hired gun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211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Law Pertaining to Experts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318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Expert Witness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2400" b="1" dirty="0"/>
              <a:t>Expert witnesses are guided by CRE 701 &amp; 702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Lay </a:t>
            </a:r>
            <a:r>
              <a:rPr lang="en-US" sz="2400" b="1" dirty="0"/>
              <a:t>Witnesses vs. Expert and scope of testimony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Case </a:t>
            </a:r>
            <a:r>
              <a:rPr lang="en-US" sz="2400" b="1" dirty="0"/>
              <a:t>law and standards for determining when a witness is an expert an needs to be qualified as such.  People v. </a:t>
            </a:r>
            <a:r>
              <a:rPr lang="en-US" sz="2400" b="1" dirty="0" err="1"/>
              <a:t>Velanzano</a:t>
            </a:r>
            <a:r>
              <a:rPr lang="en-US" sz="2400" b="1" dirty="0"/>
              <a:t> 388 P.3d 868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088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Experts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2400" b="1" dirty="0"/>
              <a:t>Retained vs. Professionals working the case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PCI</a:t>
            </a:r>
            <a:r>
              <a:rPr lang="en-US" sz="2400" b="1" dirty="0"/>
              <a:t>, Psychological, Educational, Therapists, Caseworkers, Police Officers, Forensic Interviewers, Sex abuse/DV experts</a:t>
            </a:r>
          </a:p>
        </p:txBody>
      </p:sp>
    </p:spTree>
    <p:extLst>
      <p:ext uri="{BB962C8B-B14F-4D97-AF65-F5344CB8AC3E}">
        <p14:creationId xmlns:p14="http://schemas.microsoft.com/office/powerpoint/2010/main" val="2563910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an Expert to Present Your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2400" b="1" dirty="0"/>
              <a:t>Do you need an expert or will a lay witness do the </a:t>
            </a:r>
            <a:r>
              <a:rPr lang="en-US" sz="2400" b="1" dirty="0" smtClean="0"/>
              <a:t>trick?</a:t>
            </a:r>
            <a:endParaRPr lang="en-US" sz="2400" b="1" dirty="0"/>
          </a:p>
          <a:p>
            <a:pPr lvl="1"/>
            <a:r>
              <a:rPr lang="en-US" sz="2400" b="1" dirty="0"/>
              <a:t>Benefits of GAL using Expert</a:t>
            </a:r>
          </a:p>
          <a:p>
            <a:pPr lvl="1"/>
            <a:r>
              <a:rPr lang="en-US" sz="2400" b="1" dirty="0"/>
              <a:t>Expert can be used to present the child’s perspective</a:t>
            </a:r>
          </a:p>
          <a:p>
            <a:pPr lvl="1"/>
            <a:r>
              <a:rPr lang="en-US" sz="2400" b="1" dirty="0"/>
              <a:t>What can an expert testify regarding/What they cannot testify to</a:t>
            </a:r>
          </a:p>
          <a:p>
            <a:pPr lvl="2"/>
            <a:r>
              <a:rPr lang="en-US" b="1" dirty="0"/>
              <a:t>Cannot testify regarding credibility</a:t>
            </a:r>
          </a:p>
          <a:p>
            <a:pPr lvl="2"/>
            <a:r>
              <a:rPr lang="en-US" b="1" dirty="0"/>
              <a:t>Can testify about ultimate opinion</a:t>
            </a:r>
          </a:p>
          <a:p>
            <a:pPr lvl="2"/>
            <a:r>
              <a:rPr lang="en-US" b="1" dirty="0"/>
              <a:t>Can testify about hearsay as a basis for their opinion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684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 You Get an Expert Approved and Paid Through OCR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2400" b="1" dirty="0"/>
              <a:t>How to find an expert 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What </a:t>
            </a:r>
            <a:r>
              <a:rPr lang="en-US" sz="2400" b="1" dirty="0"/>
              <a:t>you need to do to get OCR approval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How </a:t>
            </a:r>
            <a:r>
              <a:rPr lang="en-US" sz="2400" b="1" dirty="0"/>
              <a:t>to get expert paid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Myths </a:t>
            </a:r>
            <a:r>
              <a:rPr lang="en-US" sz="2400" b="1" dirty="0"/>
              <a:t>about whether OCR will approve experts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515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Autofit/>
          </a:bodyPr>
          <a:lstStyle/>
          <a:p>
            <a:r>
              <a:rPr lang="en-US" sz="2000" dirty="0"/>
              <a:t>Now </a:t>
            </a:r>
            <a:r>
              <a:rPr lang="en-US" sz="2000" dirty="0" smtClean="0"/>
              <a:t>That </a:t>
            </a:r>
            <a:r>
              <a:rPr lang="en-US" sz="2000" dirty="0"/>
              <a:t>Y</a:t>
            </a:r>
            <a:r>
              <a:rPr lang="en-US" sz="2000" dirty="0" smtClean="0"/>
              <a:t>ou </a:t>
            </a:r>
            <a:r>
              <a:rPr lang="en-US" sz="2000" dirty="0"/>
              <a:t>H</a:t>
            </a:r>
            <a:r>
              <a:rPr lang="en-US" sz="2000" dirty="0" smtClean="0"/>
              <a:t>ave </a:t>
            </a:r>
            <a:r>
              <a:rPr lang="en-US" sz="2000" dirty="0"/>
              <a:t>D</a:t>
            </a:r>
            <a:r>
              <a:rPr lang="en-US" sz="2000" dirty="0" smtClean="0"/>
              <a:t>ecided </a:t>
            </a:r>
            <a:r>
              <a:rPr lang="en-US" sz="2000" dirty="0"/>
              <a:t>T</a:t>
            </a:r>
            <a:r>
              <a:rPr lang="en-US" sz="2000" dirty="0" smtClean="0"/>
              <a:t>o </a:t>
            </a:r>
            <a:r>
              <a:rPr lang="en-US" sz="2000" dirty="0"/>
              <a:t>U</a:t>
            </a:r>
            <a:r>
              <a:rPr lang="en-US" sz="2000" dirty="0" smtClean="0"/>
              <a:t>se An Expert and </a:t>
            </a:r>
            <a:r>
              <a:rPr lang="en-US" sz="2000" dirty="0"/>
              <a:t>OCR </a:t>
            </a:r>
            <a:r>
              <a:rPr lang="en-US" sz="2000" dirty="0" smtClean="0"/>
              <a:t>Has Approved Payment </a:t>
            </a:r>
            <a:r>
              <a:rPr lang="en-US" sz="2000" dirty="0"/>
              <a:t>of </a:t>
            </a:r>
            <a:r>
              <a:rPr lang="en-US" sz="2000" dirty="0" smtClean="0"/>
              <a:t>An Expert </a:t>
            </a:r>
            <a:r>
              <a:rPr lang="en-US" sz="2000" dirty="0"/>
              <a:t>W</a:t>
            </a:r>
            <a:r>
              <a:rPr lang="en-US" sz="2000" dirty="0" smtClean="0"/>
              <a:t>hat Do You Need To Do Next?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2400" b="1" dirty="0"/>
              <a:t>Endorsing your expert/documents needed for other </a:t>
            </a:r>
            <a:r>
              <a:rPr lang="en-US" sz="2400" b="1" dirty="0" smtClean="0"/>
              <a:t>parties</a:t>
            </a:r>
          </a:p>
          <a:p>
            <a:pPr lvl="1"/>
            <a:endParaRPr lang="en-US" sz="2400" b="1" dirty="0"/>
          </a:p>
          <a:p>
            <a:pPr lvl="1"/>
            <a:r>
              <a:rPr lang="en-US" sz="2400" b="1" dirty="0"/>
              <a:t>Preparing/Consulting with your Expert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Documents </a:t>
            </a:r>
            <a:r>
              <a:rPr lang="en-US" sz="2400" b="1" dirty="0"/>
              <a:t>you Provide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05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Qualifying Your Expert at Trial/Hearings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2400" b="1" dirty="0"/>
              <a:t>Always be mindful of the record on appeal so don’t necessarily </a:t>
            </a:r>
            <a:r>
              <a:rPr lang="en-US" sz="2400" b="1" dirty="0" smtClean="0"/>
              <a:t>shortcut</a:t>
            </a:r>
          </a:p>
          <a:p>
            <a:pPr lvl="1"/>
            <a:endParaRPr lang="en-US" sz="2400" b="1" dirty="0"/>
          </a:p>
          <a:p>
            <a:pPr lvl="1"/>
            <a:r>
              <a:rPr lang="en-US" sz="2400" b="1" dirty="0"/>
              <a:t>Do you stipulate to their expertise or do you lay it all out for </a:t>
            </a:r>
            <a:r>
              <a:rPr lang="en-US" sz="2400" b="1" dirty="0" smtClean="0"/>
              <a:t>jury/judge?</a:t>
            </a:r>
            <a:endParaRPr lang="en-US" sz="2400" b="1" dirty="0"/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Make </a:t>
            </a:r>
            <a:r>
              <a:rPr lang="en-US" sz="2400" b="1" dirty="0"/>
              <a:t>sure you know what your expert is endorsed as an </a:t>
            </a:r>
            <a:r>
              <a:rPr lang="en-US" sz="2400" b="1" dirty="0" smtClean="0"/>
              <a:t>expert in </a:t>
            </a:r>
            <a:r>
              <a:rPr lang="en-US" sz="2400" b="1" dirty="0"/>
              <a:t>and </a:t>
            </a:r>
            <a:r>
              <a:rPr lang="en-US" sz="2400" b="1" dirty="0" smtClean="0"/>
              <a:t>qualify </a:t>
            </a:r>
            <a:r>
              <a:rPr lang="en-US" sz="2400" b="1" dirty="0"/>
              <a:t>that way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562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Testimony by Your Expert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2400" b="1" dirty="0"/>
              <a:t>Always be mindful of the appellate </a:t>
            </a:r>
            <a:r>
              <a:rPr lang="en-US" sz="2400" b="1" dirty="0" smtClean="0"/>
              <a:t>record</a:t>
            </a:r>
          </a:p>
          <a:p>
            <a:pPr lvl="1"/>
            <a:endParaRPr lang="en-US" sz="2400" b="1" dirty="0"/>
          </a:p>
          <a:p>
            <a:pPr lvl="1"/>
            <a:r>
              <a:rPr lang="en-US" sz="2400" b="1" dirty="0"/>
              <a:t>Listen to your expert 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Records </a:t>
            </a:r>
            <a:r>
              <a:rPr lang="en-US" sz="2400" b="1" dirty="0"/>
              <a:t>relied upon to form basis of expert </a:t>
            </a:r>
            <a:r>
              <a:rPr lang="en-US" sz="2400" b="1" dirty="0" smtClean="0"/>
              <a:t>opinion </a:t>
            </a:r>
            <a:r>
              <a:rPr lang="en-US" sz="2400" b="1" dirty="0"/>
              <a:t>CRE 703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Opinion </a:t>
            </a:r>
            <a:r>
              <a:rPr lang="en-US" sz="2400" b="1" dirty="0"/>
              <a:t>on ultimate issue CRE  704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915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Admitting Reports Provided by Expert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2400" b="1" dirty="0"/>
              <a:t>Always lay a proper </a:t>
            </a:r>
            <a:r>
              <a:rPr lang="en-US" sz="2400" b="1" dirty="0" smtClean="0"/>
              <a:t>foundation</a:t>
            </a:r>
          </a:p>
          <a:p>
            <a:pPr lvl="1"/>
            <a:endParaRPr lang="en-US" sz="2400" b="1" dirty="0"/>
          </a:p>
          <a:p>
            <a:pPr lvl="1"/>
            <a:r>
              <a:rPr lang="en-US" sz="2400" b="1" dirty="0"/>
              <a:t>Rules of Evidence and </a:t>
            </a:r>
            <a:r>
              <a:rPr lang="en-US" sz="2400" b="1" dirty="0" smtClean="0"/>
              <a:t>Children’s </a:t>
            </a:r>
            <a:r>
              <a:rPr lang="en-US" sz="2400" b="1" dirty="0"/>
              <a:t>Code Statute that apply </a:t>
            </a:r>
          </a:p>
        </p:txBody>
      </p:sp>
    </p:spTree>
    <p:extLst>
      <p:ext uri="{BB962C8B-B14F-4D97-AF65-F5344CB8AC3E}">
        <p14:creationId xmlns:p14="http://schemas.microsoft.com/office/powerpoint/2010/main" val="25843437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</TotalTime>
  <Words>380</Words>
  <Application>Microsoft Office PowerPoint</Application>
  <PresentationFormat>On-screen Show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EXPERTS</vt:lpstr>
      <vt:lpstr>What is an Expert Witness</vt:lpstr>
      <vt:lpstr>Types of Experts</vt:lpstr>
      <vt:lpstr>Using an Expert to Present Your Case</vt:lpstr>
      <vt:lpstr>How Do You Get an Expert Approved and Paid Through OCR</vt:lpstr>
      <vt:lpstr>Now That You Have Decided To Use An Expert and OCR Has Approved Payment of An Expert What Do You Need To Do Next?</vt:lpstr>
      <vt:lpstr>Qualifying Your Expert at Trial/Hearings</vt:lpstr>
      <vt:lpstr>Testimony by Your Expert</vt:lpstr>
      <vt:lpstr>Admitting Reports Provided by Expert</vt:lpstr>
      <vt:lpstr>Objections Relating to Expert Witnesses</vt:lpstr>
      <vt:lpstr>Experts Presented by Other Parties</vt:lpstr>
      <vt:lpstr>Case Law Pertaining to Experts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EXPERTS</dc:title>
  <dc:creator>Veronica Pacheco</dc:creator>
  <cp:lastModifiedBy>Melinda Taylor</cp:lastModifiedBy>
  <cp:revision>3</cp:revision>
  <dcterms:created xsi:type="dcterms:W3CDTF">2017-08-31T16:40:06Z</dcterms:created>
  <dcterms:modified xsi:type="dcterms:W3CDTF">2017-08-31T18:37:54Z</dcterms:modified>
</cp:coreProperties>
</file>