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38"/>
  </p:notesMasterIdLst>
  <p:handoutMasterIdLst>
    <p:handoutMasterId r:id="rId39"/>
  </p:handoutMasterIdLst>
  <p:sldIdLst>
    <p:sldId id="256" r:id="rId2"/>
    <p:sldId id="259" r:id="rId3"/>
    <p:sldId id="324" r:id="rId4"/>
    <p:sldId id="284" r:id="rId5"/>
    <p:sldId id="316" r:id="rId6"/>
    <p:sldId id="289" r:id="rId7"/>
    <p:sldId id="315" r:id="rId8"/>
    <p:sldId id="294" r:id="rId9"/>
    <p:sldId id="296" r:id="rId10"/>
    <p:sldId id="314" r:id="rId11"/>
    <p:sldId id="297" r:id="rId12"/>
    <p:sldId id="290" r:id="rId13"/>
    <p:sldId id="288" r:id="rId14"/>
    <p:sldId id="298" r:id="rId15"/>
    <p:sldId id="293" r:id="rId16"/>
    <p:sldId id="295" r:id="rId17"/>
    <p:sldId id="300" r:id="rId18"/>
    <p:sldId id="318" r:id="rId19"/>
    <p:sldId id="317" r:id="rId20"/>
    <p:sldId id="301" r:id="rId21"/>
    <p:sldId id="302" r:id="rId22"/>
    <p:sldId id="322" r:id="rId23"/>
    <p:sldId id="323" r:id="rId24"/>
    <p:sldId id="304" r:id="rId25"/>
    <p:sldId id="305" r:id="rId26"/>
    <p:sldId id="309" r:id="rId27"/>
    <p:sldId id="310" r:id="rId28"/>
    <p:sldId id="306" r:id="rId29"/>
    <p:sldId id="307" r:id="rId30"/>
    <p:sldId id="308" r:id="rId31"/>
    <p:sldId id="311" r:id="rId32"/>
    <p:sldId id="319" r:id="rId33"/>
    <p:sldId id="312" r:id="rId34"/>
    <p:sldId id="313" r:id="rId35"/>
    <p:sldId id="320" r:id="rId36"/>
    <p:sldId id="321" r:id="rId37"/>
  </p:sldIdLst>
  <p:sldSz cx="9144000" cy="6858000" type="screen4x3"/>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A25A76F8-38A2-48C5-ABE0-A61CF7F35AE1}">
          <p14:sldIdLst>
            <p14:sldId id="256"/>
            <p14:sldId id="259"/>
            <p14:sldId id="324"/>
            <p14:sldId id="284"/>
            <p14:sldId id="316"/>
            <p14:sldId id="289"/>
            <p14:sldId id="315"/>
            <p14:sldId id="294"/>
            <p14:sldId id="296"/>
            <p14:sldId id="314"/>
            <p14:sldId id="297"/>
            <p14:sldId id="290"/>
            <p14:sldId id="288"/>
            <p14:sldId id="298"/>
            <p14:sldId id="293"/>
            <p14:sldId id="295"/>
            <p14:sldId id="300"/>
            <p14:sldId id="318"/>
            <p14:sldId id="317"/>
            <p14:sldId id="301"/>
            <p14:sldId id="302"/>
            <p14:sldId id="322"/>
            <p14:sldId id="323"/>
            <p14:sldId id="304"/>
            <p14:sldId id="305"/>
            <p14:sldId id="309"/>
            <p14:sldId id="310"/>
            <p14:sldId id="306"/>
            <p14:sldId id="307"/>
            <p14:sldId id="308"/>
            <p14:sldId id="311"/>
            <p14:sldId id="319"/>
            <p14:sldId id="312"/>
            <p14:sldId id="313"/>
            <p14:sldId id="320"/>
            <p14:sldId id="321"/>
          </p14:sldIdLst>
        </p14:section>
      </p14:sectionLst>
    </p:ex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Rebecca Garrison" initials="RG"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327" autoAdjust="0"/>
    <p:restoredTop sz="84031" autoAdjust="0"/>
  </p:normalViewPr>
  <p:slideViewPr>
    <p:cSldViewPr snapToGrid="0" snapToObjects="1">
      <p:cViewPr varScale="1">
        <p:scale>
          <a:sx n="55" d="100"/>
          <a:sy n="55" d="100"/>
        </p:scale>
        <p:origin x="-1188" y="-7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64" tIns="46582" rIns="93164" bIns="46582"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64" tIns="46582" rIns="93164" bIns="46582" rtlCol="0"/>
          <a:lstStyle>
            <a:lvl1pPr algn="r">
              <a:defRPr sz="1200"/>
            </a:lvl1pPr>
          </a:lstStyle>
          <a:p>
            <a:fld id="{6100F494-22DA-4069-9AA7-7CFD25B64904}" type="datetimeFigureOut">
              <a:rPr lang="en-US" smtClean="0"/>
              <a:pPr/>
              <a:t>8/31/2017</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64" tIns="46582" rIns="93164" bIns="46582"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64" tIns="46582" rIns="93164" bIns="46582" rtlCol="0" anchor="b"/>
          <a:lstStyle>
            <a:lvl1pPr algn="r">
              <a:defRPr sz="1200"/>
            </a:lvl1pPr>
          </a:lstStyle>
          <a:p>
            <a:fld id="{DF66948D-636F-4262-8F45-9DB3C742724C}" type="slidenum">
              <a:rPr lang="en-US" smtClean="0"/>
              <a:pPr/>
              <a:t>‹#›</a:t>
            </a:fld>
            <a:endParaRPr lang="en-US"/>
          </a:p>
        </p:txBody>
      </p:sp>
    </p:spTree>
    <p:extLst>
      <p:ext uri="{BB962C8B-B14F-4D97-AF65-F5344CB8AC3E}">
        <p14:creationId xmlns:p14="http://schemas.microsoft.com/office/powerpoint/2010/main" val="69294872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64" tIns="46582" rIns="93164" bIns="46582"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64" tIns="46582" rIns="93164" bIns="46582" rtlCol="0"/>
          <a:lstStyle>
            <a:lvl1pPr algn="r">
              <a:defRPr sz="1200"/>
            </a:lvl1pPr>
          </a:lstStyle>
          <a:p>
            <a:fld id="{E939DF67-F79E-4D88-B660-A5809186EDFE}" type="datetimeFigureOut">
              <a:rPr lang="en-US" smtClean="0"/>
              <a:pPr/>
              <a:t>8/31/2017</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64" tIns="46582" rIns="93164" bIns="46582"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64" tIns="46582" rIns="93164" bIns="46582"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64" tIns="46582" rIns="93164" bIns="46582"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64" tIns="46582" rIns="93164" bIns="46582" rtlCol="0" anchor="b"/>
          <a:lstStyle>
            <a:lvl1pPr algn="r">
              <a:defRPr sz="1200"/>
            </a:lvl1pPr>
          </a:lstStyle>
          <a:p>
            <a:fld id="{4C1CE029-ED45-4A97-AB2B-9A6CF4BC5AEF}" type="slidenum">
              <a:rPr lang="en-US" smtClean="0"/>
              <a:pPr/>
              <a:t>‹#›</a:t>
            </a:fld>
            <a:endParaRPr lang="en-US"/>
          </a:p>
        </p:txBody>
      </p:sp>
    </p:spTree>
    <p:extLst>
      <p:ext uri="{BB962C8B-B14F-4D97-AF65-F5344CB8AC3E}">
        <p14:creationId xmlns:p14="http://schemas.microsoft.com/office/powerpoint/2010/main" val="6939838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Participants can submit questions during the webinar by clicking on the Q&amp;A tab on the left-hand column, type in the text box &amp; hitting “enter.”  </a:t>
            </a:r>
          </a:p>
          <a:p>
            <a:r>
              <a:rPr lang="en-US" dirty="0" smtClean="0"/>
              <a:t>Questions will be answered …..during or end? </a:t>
            </a:r>
            <a:endParaRPr lang="en-US" dirty="0"/>
          </a:p>
        </p:txBody>
      </p:sp>
      <p:sp>
        <p:nvSpPr>
          <p:cNvPr id="4" name="Slide Number Placeholder 3"/>
          <p:cNvSpPr>
            <a:spLocks noGrp="1"/>
          </p:cNvSpPr>
          <p:nvPr>
            <p:ph type="sldNum" sz="quarter" idx="10"/>
          </p:nvPr>
        </p:nvSpPr>
        <p:spPr/>
        <p:txBody>
          <a:bodyPr/>
          <a:lstStyle/>
          <a:p>
            <a:fld id="{4C1CE029-ED45-4A97-AB2B-9A6CF4BC5AEF}" type="slidenum">
              <a:rPr lang="en-US" smtClean="0"/>
              <a:pPr/>
              <a:t>1</a:t>
            </a:fld>
            <a:endParaRPr lang="en-US"/>
          </a:p>
        </p:txBody>
      </p:sp>
    </p:spTree>
    <p:extLst>
      <p:ext uri="{BB962C8B-B14F-4D97-AF65-F5344CB8AC3E}">
        <p14:creationId xmlns:p14="http://schemas.microsoft.com/office/powerpoint/2010/main" val="24242799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Participants can submit questions during the webinar by clicking on the Q&amp;A tab on the left-hand column, type in the text box &amp; hitting “enter.”</a:t>
            </a:r>
          </a:p>
          <a:p>
            <a:endParaRPr lang="en-US" dirty="0" smtClean="0"/>
          </a:p>
          <a:p>
            <a:r>
              <a:rPr lang="en-US" dirty="0" smtClean="0"/>
              <a:t>Questions will be answered …..during or end? </a:t>
            </a:r>
            <a:endParaRPr lang="en-US" dirty="0"/>
          </a:p>
        </p:txBody>
      </p:sp>
      <p:sp>
        <p:nvSpPr>
          <p:cNvPr id="4" name="Slide Number Placeholder 3"/>
          <p:cNvSpPr>
            <a:spLocks noGrp="1"/>
          </p:cNvSpPr>
          <p:nvPr>
            <p:ph type="sldNum" sz="quarter" idx="10"/>
          </p:nvPr>
        </p:nvSpPr>
        <p:spPr/>
        <p:txBody>
          <a:bodyPr/>
          <a:lstStyle/>
          <a:p>
            <a:fld id="{4C1CE029-ED45-4A97-AB2B-9A6CF4BC5AEF}" type="slidenum">
              <a:rPr lang="en-US" smtClean="0"/>
              <a:pPr/>
              <a:t>2</a:t>
            </a:fld>
            <a:endParaRPr lang="en-US"/>
          </a:p>
        </p:txBody>
      </p:sp>
    </p:spTree>
    <p:extLst>
      <p:ext uri="{BB962C8B-B14F-4D97-AF65-F5344CB8AC3E}">
        <p14:creationId xmlns:p14="http://schemas.microsoft.com/office/powerpoint/2010/main" val="38623673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C1CE029-ED45-4A97-AB2B-9A6CF4BC5AEF}" type="slidenum">
              <a:rPr lang="en-US" smtClean="0"/>
              <a:pPr/>
              <a:t>13</a:t>
            </a:fld>
            <a:endParaRPr lang="en-US"/>
          </a:p>
        </p:txBody>
      </p:sp>
    </p:spTree>
    <p:extLst>
      <p:ext uri="{BB962C8B-B14F-4D97-AF65-F5344CB8AC3E}">
        <p14:creationId xmlns:p14="http://schemas.microsoft.com/office/powerpoint/2010/main" val="41255180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844">
              <a:defRPr>
                <a:solidFill>
                  <a:schemeClr val="tx1"/>
                </a:solidFill>
                <a:latin typeface="Arial" charset="0"/>
              </a:defRPr>
            </a:lvl1pPr>
            <a:lvl2pPr marL="747187" indent="-287259" defTabSz="930844">
              <a:defRPr>
                <a:solidFill>
                  <a:schemeClr val="tx1"/>
                </a:solidFill>
                <a:latin typeface="Arial" charset="0"/>
              </a:defRPr>
            </a:lvl2pPr>
            <a:lvl3pPr marL="1150605" indent="-229179" defTabSz="930844">
              <a:defRPr>
                <a:solidFill>
                  <a:schemeClr val="tx1"/>
                </a:solidFill>
                <a:latin typeface="Arial" charset="0"/>
              </a:defRPr>
            </a:lvl3pPr>
            <a:lvl4pPr marL="1610533" indent="-229179" defTabSz="930844">
              <a:defRPr>
                <a:solidFill>
                  <a:schemeClr val="tx1"/>
                </a:solidFill>
                <a:latin typeface="Arial" charset="0"/>
              </a:defRPr>
            </a:lvl4pPr>
            <a:lvl5pPr marL="2070461" indent="-229179" defTabSz="930844">
              <a:defRPr>
                <a:solidFill>
                  <a:schemeClr val="tx1"/>
                </a:solidFill>
                <a:latin typeface="Arial" charset="0"/>
              </a:defRPr>
            </a:lvl5pPr>
            <a:lvl6pPr marL="2522541" indent="-229179" defTabSz="930844" eaLnBrk="0" fontAlgn="base" hangingPunct="0">
              <a:spcBef>
                <a:spcPct val="0"/>
              </a:spcBef>
              <a:spcAft>
                <a:spcPct val="0"/>
              </a:spcAft>
              <a:defRPr>
                <a:solidFill>
                  <a:schemeClr val="tx1"/>
                </a:solidFill>
                <a:latin typeface="Arial" charset="0"/>
              </a:defRPr>
            </a:lvl6pPr>
            <a:lvl7pPr marL="2974620" indent="-229179" defTabSz="930844" eaLnBrk="0" fontAlgn="base" hangingPunct="0">
              <a:spcBef>
                <a:spcPct val="0"/>
              </a:spcBef>
              <a:spcAft>
                <a:spcPct val="0"/>
              </a:spcAft>
              <a:defRPr>
                <a:solidFill>
                  <a:schemeClr val="tx1"/>
                </a:solidFill>
                <a:latin typeface="Arial" charset="0"/>
              </a:defRPr>
            </a:lvl7pPr>
            <a:lvl8pPr marL="3426699" indent="-229179" defTabSz="930844" eaLnBrk="0" fontAlgn="base" hangingPunct="0">
              <a:spcBef>
                <a:spcPct val="0"/>
              </a:spcBef>
              <a:spcAft>
                <a:spcPct val="0"/>
              </a:spcAft>
              <a:defRPr>
                <a:solidFill>
                  <a:schemeClr val="tx1"/>
                </a:solidFill>
                <a:latin typeface="Arial" charset="0"/>
              </a:defRPr>
            </a:lvl8pPr>
            <a:lvl9pPr marL="3878779" indent="-229179" defTabSz="930844" eaLnBrk="0" fontAlgn="base" hangingPunct="0">
              <a:spcBef>
                <a:spcPct val="0"/>
              </a:spcBef>
              <a:spcAft>
                <a:spcPct val="0"/>
              </a:spcAft>
              <a:defRPr>
                <a:solidFill>
                  <a:schemeClr val="tx1"/>
                </a:solidFill>
                <a:latin typeface="Arial" charset="0"/>
              </a:defRPr>
            </a:lvl9pPr>
          </a:lstStyle>
          <a:p>
            <a:fld id="{E88B363D-9FCA-407D-A95C-C7C055F36914}" type="slidenum">
              <a:rPr lang="en-US" altLang="en-US" smtClean="0"/>
              <a:pPr/>
              <a:t>15</a:t>
            </a:fld>
            <a:endParaRPr lang="en-US" altLang="en-US" smtClean="0"/>
          </a:p>
        </p:txBody>
      </p:sp>
      <p:sp>
        <p:nvSpPr>
          <p:cNvPr id="52227" name="Rectangle 2"/>
          <p:cNvSpPr>
            <a:spLocks noGrp="1" noRot="1" noChangeAspect="1" noChangeArrowheads="1" noTextEdit="1"/>
          </p:cNvSpPr>
          <p:nvPr>
            <p:ph type="sldImg"/>
          </p:nvPr>
        </p:nvSpPr>
        <p:spPr>
          <a:ln/>
        </p:spPr>
      </p:sp>
      <p:sp>
        <p:nvSpPr>
          <p:cNvPr id="522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26713446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BE9BF823-C1D2-2840-921E-19FFE8707B10}" type="datetimeFigureOut">
              <a:rPr lang="en-US" smtClean="0"/>
              <a:pPr/>
              <a:t>8/31/2017</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A01AF306-40B5-E247-A891-2420E346F0F5}" type="slidenum">
              <a:rPr lang="en-US" smtClean="0"/>
              <a:pPr/>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E9BF823-C1D2-2840-921E-19FFE8707B10}" type="datetimeFigureOut">
              <a:rPr lang="en-US" smtClean="0"/>
              <a:pPr/>
              <a:t>8/31/2017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1AF306-40B5-E247-A891-2420E346F0F5}"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A01AF306-40B5-E247-A891-2420E346F0F5}" type="slidenum">
              <a:rPr lang="en-US" smtClean="0"/>
              <a:pPr/>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E9BF823-C1D2-2840-921E-19FFE8707B10}" type="datetimeFigureOut">
              <a:rPr lang="en-US" smtClean="0"/>
              <a:pPr/>
              <a:t>8/31/2017</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BE9BF823-C1D2-2840-921E-19FFE8707B10}" type="datetimeFigureOut">
              <a:rPr lang="en-US" smtClean="0"/>
              <a:pPr/>
              <a:t>8/31/2017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A01AF306-40B5-E247-A891-2420E346F0F5}" type="slidenum">
              <a:rPr lang="en-US" smtClean="0"/>
              <a:pPr/>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BE9BF823-C1D2-2840-921E-19FFE8707B10}" type="datetimeFigureOut">
              <a:rPr lang="en-US" smtClean="0"/>
              <a:pPr/>
              <a:t>8/31/2017</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A01AF306-40B5-E247-A891-2420E346F0F5}" type="slidenum">
              <a:rPr lang="en-US" smtClean="0"/>
              <a:pPr/>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BE9BF823-C1D2-2840-921E-19FFE8707B10}" type="datetimeFigureOut">
              <a:rPr lang="en-US" smtClean="0"/>
              <a:pPr/>
              <a:t>8/31/2017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01AF306-40B5-E247-A891-2420E346F0F5}" type="slidenum">
              <a:rPr lang="en-US" smtClean="0"/>
              <a:pPr/>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BE9BF823-C1D2-2840-921E-19FFE8707B10}" type="datetimeFigureOut">
              <a:rPr lang="en-US" smtClean="0"/>
              <a:pPr/>
              <a:t>8/31/2017</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A01AF306-40B5-E247-A891-2420E346F0F5}" type="slidenum">
              <a:rPr lang="en-US" smtClean="0"/>
              <a:pPr/>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BE9BF823-C1D2-2840-921E-19FFE8707B10}" type="datetimeFigureOut">
              <a:rPr lang="en-US" smtClean="0"/>
              <a:pPr/>
              <a:t>8/31/2017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A01AF306-40B5-E247-A891-2420E346F0F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BE9BF823-C1D2-2840-921E-19FFE8707B10}" type="datetimeFigureOut">
              <a:rPr lang="en-US" smtClean="0"/>
              <a:pPr/>
              <a:t>8/31/2017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A01AF306-40B5-E247-A891-2420E346F0F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A01AF306-40B5-E247-A891-2420E346F0F5}" type="slidenum">
              <a:rPr lang="en-US" smtClean="0"/>
              <a:pPr/>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BE9BF823-C1D2-2840-921E-19FFE8707B10}" type="datetimeFigureOut">
              <a:rPr lang="en-US" smtClean="0"/>
              <a:pPr/>
              <a:t>8/31/2017</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A01AF306-40B5-E247-A891-2420E346F0F5}" type="slidenum">
              <a:rPr lang="en-US" smtClean="0"/>
              <a:pPr/>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BE9BF823-C1D2-2840-921E-19FFE8707B10}" type="datetimeFigureOut">
              <a:rPr lang="en-US" smtClean="0"/>
              <a:pPr/>
              <a:t>8/31/2017</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BE9BF823-C1D2-2840-921E-19FFE8707B10}" type="datetimeFigureOut">
              <a:rPr lang="en-US" smtClean="0"/>
              <a:pPr/>
              <a:t>8/31/2017</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A01AF306-40B5-E247-A891-2420E346F0F5}" type="slidenum">
              <a:rPr lang="en-US" smtClean="0"/>
              <a:pPr/>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veronicapacheco\AppData\Local\Microsoft\Windows\Temporary Internet Files\Content.Outlook\VMVWPTG9\IMG_1299.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38112"/>
            <a:ext cx="9144000" cy="6581775"/>
          </a:xfrm>
          <a:prstGeom prst="rect">
            <a:avLst/>
          </a:prstGeom>
          <a:noFill/>
          <a:extLst>
            <a:ext uri="{909E8E84-426E-40DD-AFC4-6F175D3DCCD1}">
              <a14:hiddenFill xmlns:a14="http://schemas.microsoft.com/office/drawing/2010/main">
                <a:solidFill>
                  <a:srgbClr val="FFFFFF"/>
                </a:solidFill>
              </a14:hiddenFill>
            </a:ext>
          </a:extLst>
        </p:spPr>
      </p:pic>
      <p:sp>
        <p:nvSpPr>
          <p:cNvPr id="3" name="Subtitle 2"/>
          <p:cNvSpPr>
            <a:spLocks noGrp="1"/>
          </p:cNvSpPr>
          <p:nvPr>
            <p:ph type="subTitle" idx="1"/>
          </p:nvPr>
        </p:nvSpPr>
        <p:spPr>
          <a:xfrm>
            <a:off x="1113637" y="673641"/>
            <a:ext cx="7247466" cy="1752600"/>
          </a:xfrm>
        </p:spPr>
        <p:txBody>
          <a:bodyPr/>
          <a:lstStyle/>
          <a:p>
            <a:endParaRPr lang="en-US" dirty="0" smtClean="0"/>
          </a:p>
          <a:p>
            <a:r>
              <a:rPr lang="en-US" sz="1800" dirty="0" smtClean="0">
                <a:solidFill>
                  <a:schemeClr val="bg1"/>
                </a:solidFill>
              </a:rPr>
              <a:t>OCR Fall Conference</a:t>
            </a:r>
          </a:p>
          <a:p>
            <a:r>
              <a:rPr lang="en-US" sz="1800" cap="small" dirty="0" smtClean="0">
                <a:solidFill>
                  <a:schemeClr val="bg1"/>
                </a:solidFill>
              </a:rPr>
              <a:t>Debra Dodd &amp; Jennifer Lundin</a:t>
            </a:r>
          </a:p>
          <a:p>
            <a:r>
              <a:rPr lang="en-US" sz="1800" cap="small" dirty="0" smtClean="0">
                <a:solidFill>
                  <a:schemeClr val="bg1"/>
                </a:solidFill>
              </a:rPr>
              <a:t>September 10, 2017  </a:t>
            </a:r>
            <a:endParaRPr lang="en-US" sz="1800" dirty="0">
              <a:solidFill>
                <a:schemeClr val="bg1"/>
              </a:solidFill>
            </a:endParaRPr>
          </a:p>
        </p:txBody>
      </p:sp>
      <p:sp>
        <p:nvSpPr>
          <p:cNvPr id="2" name="Title 1"/>
          <p:cNvSpPr>
            <a:spLocks noGrp="1"/>
          </p:cNvSpPr>
          <p:nvPr>
            <p:ph type="ctrTitle"/>
          </p:nvPr>
        </p:nvSpPr>
        <p:spPr>
          <a:xfrm>
            <a:off x="685800" y="-202659"/>
            <a:ext cx="7772400" cy="1752600"/>
          </a:xfrm>
        </p:spPr>
        <p:txBody>
          <a:bodyPr anchor="ctr">
            <a:normAutofit/>
          </a:bodyPr>
          <a:lstStyle/>
          <a:p>
            <a:r>
              <a:rPr lang="en-US" b="1" dirty="0" smtClean="0">
                <a:solidFill>
                  <a:schemeClr val="tx1"/>
                </a:solidFill>
              </a:rPr>
              <a:t>2017 ICWA </a:t>
            </a:r>
            <a:endParaRPr lang="en-US" b="1" dirty="0">
              <a:solidFill>
                <a:schemeClr val="tx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Several Child Custody Proceeding within Case</a:t>
            </a:r>
            <a:endParaRPr lang="en-US" dirty="0"/>
          </a:p>
        </p:txBody>
      </p:sp>
      <p:sp>
        <p:nvSpPr>
          <p:cNvPr id="3" name="Content Placeholder 2"/>
          <p:cNvSpPr>
            <a:spLocks noGrp="1"/>
          </p:cNvSpPr>
          <p:nvPr>
            <p:ph sz="quarter" idx="1"/>
          </p:nvPr>
        </p:nvSpPr>
        <p:spPr/>
        <p:txBody>
          <a:bodyPr>
            <a:normAutofit fontScale="92500"/>
          </a:bodyPr>
          <a:lstStyle/>
          <a:p>
            <a:pPr marL="0" indent="0">
              <a:buNone/>
            </a:pPr>
            <a:r>
              <a:rPr lang="en-US" sz="2800" dirty="0" smtClean="0"/>
              <a:t>An </a:t>
            </a:r>
            <a:r>
              <a:rPr lang="en-US" sz="2800" dirty="0"/>
              <a:t>action that may culminate in </a:t>
            </a:r>
            <a:r>
              <a:rPr lang="en-US" sz="2800" dirty="0" smtClean="0"/>
              <a:t>foster care placement, TPR, pre-adoptive placement and adoptive placement  </a:t>
            </a:r>
            <a:r>
              <a:rPr lang="en-US" sz="2800" dirty="0"/>
              <a:t>is considered a separate </a:t>
            </a:r>
            <a:r>
              <a:rPr lang="en-US" sz="2800" dirty="0" smtClean="0"/>
              <a:t>child-custody. </a:t>
            </a:r>
            <a:r>
              <a:rPr lang="en-US" sz="2200" dirty="0" smtClean="0"/>
              <a:t>Final Rule 25 C.F.R. § 23.2(2), 2016 Guidelines B.2 &amp; L.3 </a:t>
            </a:r>
          </a:p>
          <a:p>
            <a:pPr marL="0" indent="0">
              <a:buNone/>
            </a:pPr>
            <a:endParaRPr lang="en-US" sz="2000" dirty="0"/>
          </a:p>
          <a:p>
            <a:pPr marL="0" indent="0">
              <a:buNone/>
            </a:pPr>
            <a:r>
              <a:rPr lang="en-US" dirty="0"/>
              <a:t>The definition further makes clear that a child-custody proceeding that may culminate in one outcome (e.g., a foster-care placement) would be a separate child-custody proceeding from one that may culminate in a different outcome (e.g., a TPR), even though the same child may be involved in both proceedings</a:t>
            </a:r>
            <a:r>
              <a:rPr lang="en-US" dirty="0" smtClean="0"/>
              <a:t>.  </a:t>
            </a:r>
            <a:r>
              <a:rPr lang="en-US" sz="2200" dirty="0" smtClean="0"/>
              <a:t>2016 Guideline L.3</a:t>
            </a:r>
            <a:endParaRPr lang="en-US" sz="2200" dirty="0"/>
          </a:p>
        </p:txBody>
      </p:sp>
    </p:spTree>
    <p:extLst>
      <p:ext uri="{BB962C8B-B14F-4D97-AF65-F5344CB8AC3E}">
        <p14:creationId xmlns:p14="http://schemas.microsoft.com/office/powerpoint/2010/main" val="10525603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ICWA </a:t>
            </a:r>
            <a:r>
              <a:rPr lang="en-US" dirty="0"/>
              <a:t>does not apply to </a:t>
            </a:r>
          </a:p>
        </p:txBody>
      </p:sp>
      <p:sp>
        <p:nvSpPr>
          <p:cNvPr id="3" name="Content Placeholder 2"/>
          <p:cNvSpPr>
            <a:spLocks noGrp="1"/>
          </p:cNvSpPr>
          <p:nvPr>
            <p:ph sz="quarter" idx="1"/>
          </p:nvPr>
        </p:nvSpPr>
        <p:spPr/>
        <p:txBody>
          <a:bodyPr/>
          <a:lstStyle/>
          <a:p>
            <a:pPr marL="0" indent="0">
              <a:buNone/>
            </a:pPr>
            <a:endParaRPr lang="en-US" dirty="0" smtClean="0"/>
          </a:p>
          <a:p>
            <a:pPr marL="0" indent="0">
              <a:buNone/>
            </a:pPr>
            <a:r>
              <a:rPr lang="en-US" dirty="0" smtClean="0"/>
              <a:t>Delinquency </a:t>
            </a:r>
            <a:r>
              <a:rPr lang="en-US" dirty="0"/>
              <a:t>matters involving an act which would be deemed a crime if committed by an </a:t>
            </a:r>
            <a:r>
              <a:rPr lang="en-US" dirty="0" smtClean="0"/>
              <a:t>adult. 25 U.S.C. § </a:t>
            </a:r>
            <a:r>
              <a:rPr lang="en-US" dirty="0"/>
              <a:t>1903(1</a:t>
            </a:r>
            <a:r>
              <a:rPr lang="en-US" dirty="0" smtClean="0"/>
              <a:t>)</a:t>
            </a:r>
            <a:endParaRPr lang="en-US" dirty="0"/>
          </a:p>
          <a:p>
            <a:pPr marL="0" indent="0">
              <a:buNone/>
            </a:pPr>
            <a:endParaRPr lang="en-US" dirty="0"/>
          </a:p>
          <a:p>
            <a:pPr marL="0" indent="0">
              <a:buNone/>
            </a:pPr>
            <a:r>
              <a:rPr lang="en-US" dirty="0" smtClean="0"/>
              <a:t>Divorce </a:t>
            </a:r>
            <a:r>
              <a:rPr lang="en-US" dirty="0"/>
              <a:t>proceedings or custody disputes in which a parent will get custody. 25 U.S.C. § </a:t>
            </a:r>
            <a:r>
              <a:rPr lang="en-US" dirty="0" smtClean="0"/>
              <a:t>1903(1</a:t>
            </a:r>
            <a:r>
              <a:rPr lang="en-US" dirty="0"/>
              <a:t>)</a:t>
            </a:r>
          </a:p>
          <a:p>
            <a:pPr marL="0" indent="0">
              <a:buNone/>
            </a:pPr>
            <a:endParaRPr lang="en-US" dirty="0"/>
          </a:p>
        </p:txBody>
      </p:sp>
    </p:spTree>
    <p:extLst>
      <p:ext uri="{BB962C8B-B14F-4D97-AF65-F5344CB8AC3E}">
        <p14:creationId xmlns:p14="http://schemas.microsoft.com/office/powerpoint/2010/main" val="43324798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Autofit/>
          </a:bodyPr>
          <a:lstStyle/>
          <a:p>
            <a:r>
              <a:rPr lang="en-US" sz="2600" b="1" dirty="0" smtClean="0"/>
              <a:t>What </a:t>
            </a:r>
            <a:r>
              <a:rPr lang="en-US" sz="2600" b="1" dirty="0"/>
              <a:t>is an “Indian child” for purposes of ICWA?</a:t>
            </a:r>
          </a:p>
        </p:txBody>
      </p:sp>
      <p:sp>
        <p:nvSpPr>
          <p:cNvPr id="3" name="Content Placeholder 2"/>
          <p:cNvSpPr>
            <a:spLocks noGrp="1"/>
          </p:cNvSpPr>
          <p:nvPr>
            <p:ph sz="quarter" idx="1"/>
          </p:nvPr>
        </p:nvSpPr>
        <p:spPr>
          <a:xfrm>
            <a:off x="301752" y="1527047"/>
            <a:ext cx="8503920" cy="4806375"/>
          </a:xfrm>
        </p:spPr>
        <p:txBody>
          <a:bodyPr anchor="t">
            <a:normAutofit fontScale="92500" lnSpcReduction="10000"/>
          </a:bodyPr>
          <a:lstStyle/>
          <a:p>
            <a:pPr marL="0" indent="0">
              <a:buNone/>
            </a:pPr>
            <a:r>
              <a:rPr lang="en-US" dirty="0"/>
              <a:t>Unmarried person under the age of 18 and member of a federally recognized tribe or eligible for membership in a federally recognized Tribe and is the biological child of a member of an Indian </a:t>
            </a:r>
            <a:r>
              <a:rPr lang="en-US" dirty="0" smtClean="0"/>
              <a:t>tribe</a:t>
            </a:r>
            <a:r>
              <a:rPr lang="en-US" dirty="0"/>
              <a:t>. </a:t>
            </a:r>
            <a:r>
              <a:rPr lang="en-US" sz="1900" dirty="0"/>
              <a:t>25 </a:t>
            </a:r>
            <a:r>
              <a:rPr lang="en-US" sz="1900" dirty="0" smtClean="0"/>
              <a:t>U.S.C. </a:t>
            </a:r>
            <a:r>
              <a:rPr lang="en-US" sz="1900" dirty="0"/>
              <a:t>§ 1903(4</a:t>
            </a:r>
            <a:r>
              <a:rPr lang="en-US" sz="1900" dirty="0" smtClean="0"/>
              <a:t>), Final Rule C.F.R. § 23.2</a:t>
            </a:r>
          </a:p>
          <a:p>
            <a:endParaRPr lang="en-US" sz="1800" dirty="0"/>
          </a:p>
          <a:p>
            <a:pPr lvl="1"/>
            <a:r>
              <a:rPr lang="en-US" sz="1900" dirty="0" smtClean="0"/>
              <a:t>“</a:t>
            </a:r>
            <a:r>
              <a:rPr lang="en-US" sz="1900" dirty="0"/>
              <a:t>ICWA does not apply simply based on a child or parent’s Indian ancestry. Instead, there must be a political relationship to the Tribe</a:t>
            </a:r>
            <a:r>
              <a:rPr lang="en-US" sz="1900" dirty="0" smtClean="0"/>
              <a:t>.”  It’s the child’s “political ties to a federally recognized tribe” that is at issue. </a:t>
            </a:r>
            <a:r>
              <a:rPr lang="en-US" sz="1900" dirty="0"/>
              <a:t>2016 Guidelines </a:t>
            </a:r>
            <a:r>
              <a:rPr lang="en-US" sz="1900" dirty="0" smtClean="0"/>
              <a:t>B.1</a:t>
            </a:r>
          </a:p>
          <a:p>
            <a:pPr lvl="1"/>
            <a:r>
              <a:rPr lang="en-US" sz="1900" dirty="0" smtClean="0"/>
              <a:t>The Indian Tribe determines whether child is a member or eligible for membership. Final Rule C.F.R. § 23.108(a), 2016 Guidelines B.7</a:t>
            </a:r>
          </a:p>
          <a:p>
            <a:pPr lvl="1"/>
            <a:r>
              <a:rPr lang="en-US" sz="1900" b="1" dirty="0"/>
              <a:t>When in doubt</a:t>
            </a:r>
            <a:r>
              <a:rPr lang="en-US" sz="1900" dirty="0"/>
              <a:t>, it is better to conduct further investigation into a child’s status early in the case; this establishes which laws will apply to the case and minimizes the potential for delays or disrupted placements in the future. 2016 Guidelines B.1</a:t>
            </a:r>
          </a:p>
          <a:p>
            <a:pPr lvl="1"/>
            <a:endParaRPr lang="en-US" sz="865" dirty="0" smtClean="0"/>
          </a:p>
        </p:txBody>
      </p:sp>
    </p:spTree>
    <p:extLst>
      <p:ext uri="{BB962C8B-B14F-4D97-AF65-F5344CB8AC3E}">
        <p14:creationId xmlns:p14="http://schemas.microsoft.com/office/powerpoint/2010/main" val="12657168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What is “reason to know”</a:t>
            </a:r>
            <a:endParaRPr lang="en-US" sz="3200" b="1" dirty="0"/>
          </a:p>
        </p:txBody>
      </p:sp>
      <p:sp>
        <p:nvSpPr>
          <p:cNvPr id="3" name="Content Placeholder 2"/>
          <p:cNvSpPr>
            <a:spLocks noGrp="1"/>
          </p:cNvSpPr>
          <p:nvPr>
            <p:ph sz="quarter" idx="1"/>
          </p:nvPr>
        </p:nvSpPr>
        <p:spPr>
          <a:xfrm>
            <a:off x="301752" y="1527048"/>
            <a:ext cx="8653712" cy="4968020"/>
          </a:xfrm>
        </p:spPr>
        <p:txBody>
          <a:bodyPr>
            <a:normAutofit fontScale="70000" lnSpcReduction="20000"/>
          </a:bodyPr>
          <a:lstStyle/>
          <a:p>
            <a:pPr marL="0" indent="0">
              <a:buNone/>
            </a:pPr>
            <a:r>
              <a:rPr lang="en-US" sz="2900" dirty="0" smtClean="0"/>
              <a:t>Final </a:t>
            </a:r>
            <a:r>
              <a:rPr lang="en-US" sz="2900" dirty="0"/>
              <a:t>Rule </a:t>
            </a:r>
            <a:r>
              <a:rPr lang="en-US" sz="2900" dirty="0" smtClean="0"/>
              <a:t>25 C.F.R. § 23.107(c</a:t>
            </a:r>
            <a:r>
              <a:rPr lang="en-US" sz="2900" dirty="0"/>
              <a:t>):</a:t>
            </a:r>
          </a:p>
          <a:p>
            <a:pPr marL="0" indent="0">
              <a:buNone/>
            </a:pPr>
            <a:r>
              <a:rPr lang="en-US" dirty="0"/>
              <a:t>(</a:t>
            </a:r>
            <a:r>
              <a:rPr lang="en-US" dirty="0" smtClean="0"/>
              <a:t>1) Any </a:t>
            </a:r>
            <a:r>
              <a:rPr lang="en-US" dirty="0"/>
              <a:t>participant in the proceeding, officer of the court involved in the proceeding, Indian Tribe, Indian organization, or agency informs the court that the child is an Indian child;</a:t>
            </a:r>
          </a:p>
          <a:p>
            <a:pPr marL="0" indent="0">
              <a:buNone/>
            </a:pPr>
            <a:r>
              <a:rPr lang="en-US" dirty="0"/>
              <a:t>(</a:t>
            </a:r>
            <a:r>
              <a:rPr lang="en-US" dirty="0" smtClean="0"/>
              <a:t>2) Any </a:t>
            </a:r>
            <a:r>
              <a:rPr lang="en-US" dirty="0"/>
              <a:t>participant in the proceeding, officer of the court involved in the proceeding, Indian Tribe, Indian organization, or agency informs the court that it has discovered information indicating that the child is an Indian child;</a:t>
            </a:r>
          </a:p>
          <a:p>
            <a:pPr marL="0" indent="0">
              <a:buNone/>
            </a:pPr>
            <a:r>
              <a:rPr lang="en-US" dirty="0"/>
              <a:t>(3</a:t>
            </a:r>
            <a:r>
              <a:rPr lang="en-US" dirty="0" smtClean="0"/>
              <a:t>) The </a:t>
            </a:r>
            <a:r>
              <a:rPr lang="en-US" dirty="0"/>
              <a:t>child who is the subject of the proceeding gives the court reason to know he or she is an Indian child;</a:t>
            </a:r>
          </a:p>
          <a:p>
            <a:pPr marL="0" indent="0">
              <a:buNone/>
            </a:pPr>
            <a:r>
              <a:rPr lang="en-US" dirty="0"/>
              <a:t>(4</a:t>
            </a:r>
            <a:r>
              <a:rPr lang="en-US" dirty="0" smtClean="0"/>
              <a:t>) The </a:t>
            </a:r>
            <a:r>
              <a:rPr lang="en-US" dirty="0"/>
              <a:t>court is informed that the domicile or residence of the child, the child’s parent, or the child’s Indian custodian is on a reservation or in an Alaska Native village;</a:t>
            </a:r>
          </a:p>
          <a:p>
            <a:pPr marL="0" indent="0">
              <a:buNone/>
            </a:pPr>
            <a:r>
              <a:rPr lang="en-US" dirty="0"/>
              <a:t>(5</a:t>
            </a:r>
            <a:r>
              <a:rPr lang="en-US" dirty="0" smtClean="0"/>
              <a:t>) The </a:t>
            </a:r>
            <a:r>
              <a:rPr lang="en-US" dirty="0"/>
              <a:t>court is informed that the child is or has been a ward of a Tribal court; or</a:t>
            </a:r>
          </a:p>
          <a:p>
            <a:pPr marL="0" indent="0">
              <a:buNone/>
            </a:pPr>
            <a:r>
              <a:rPr lang="en-US" dirty="0"/>
              <a:t>(</a:t>
            </a:r>
            <a:r>
              <a:rPr lang="en-US" dirty="0" smtClean="0"/>
              <a:t>6) The </a:t>
            </a:r>
            <a:r>
              <a:rPr lang="en-US" dirty="0"/>
              <a:t>court is informed that either parent or the child possesses an identification card indicating membership in an Indian Tribe.</a:t>
            </a:r>
          </a:p>
          <a:p>
            <a:pPr marL="0" indent="0">
              <a:buNone/>
            </a:pPr>
            <a:endParaRPr lang="en-US" sz="1700" i="1" dirty="0" smtClean="0">
              <a:solidFill>
                <a:schemeClr val="accent5">
                  <a:lumMod val="75000"/>
                </a:schemeClr>
              </a:solidFill>
            </a:endParaRPr>
          </a:p>
          <a:p>
            <a:pPr marL="0" indent="0">
              <a:buNone/>
            </a:pPr>
            <a:r>
              <a:rPr lang="en-US" i="1" dirty="0" smtClean="0">
                <a:solidFill>
                  <a:schemeClr val="accent5">
                    <a:lumMod val="75000"/>
                  </a:schemeClr>
                </a:solidFill>
              </a:rPr>
              <a:t>State </a:t>
            </a:r>
            <a:r>
              <a:rPr lang="en-US" i="1" dirty="0">
                <a:solidFill>
                  <a:schemeClr val="accent5">
                    <a:lumMod val="75000"/>
                  </a:schemeClr>
                </a:solidFill>
              </a:rPr>
              <a:t>courts are encouraged to interpret the factors expansively. 2016 Guidelines </a:t>
            </a:r>
            <a:r>
              <a:rPr lang="en-US" i="1" dirty="0" smtClean="0">
                <a:solidFill>
                  <a:schemeClr val="accent5">
                    <a:lumMod val="75000"/>
                  </a:schemeClr>
                </a:solidFill>
              </a:rPr>
              <a:t>B.1</a:t>
            </a:r>
            <a:endParaRPr lang="en-US" i="1" dirty="0">
              <a:solidFill>
                <a:schemeClr val="accent5">
                  <a:lumMod val="75000"/>
                </a:schemeClr>
              </a:solidFill>
            </a:endParaRPr>
          </a:p>
        </p:txBody>
      </p:sp>
    </p:spTree>
    <p:extLst>
      <p:ext uri="{BB962C8B-B14F-4D97-AF65-F5344CB8AC3E}">
        <p14:creationId xmlns:p14="http://schemas.microsoft.com/office/powerpoint/2010/main" val="409459337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GAL Practice Tips</a:t>
            </a:r>
            <a:endParaRPr lang="en-US" dirty="0"/>
          </a:p>
        </p:txBody>
      </p:sp>
      <p:sp>
        <p:nvSpPr>
          <p:cNvPr id="3" name="Content Placeholder 2"/>
          <p:cNvSpPr>
            <a:spLocks noGrp="1"/>
          </p:cNvSpPr>
          <p:nvPr>
            <p:ph sz="quarter" idx="1"/>
          </p:nvPr>
        </p:nvSpPr>
        <p:spPr/>
        <p:txBody>
          <a:bodyPr>
            <a:normAutofit/>
          </a:bodyPr>
          <a:lstStyle/>
          <a:p>
            <a:pPr>
              <a:buFont typeface="Wingdings" panose="05000000000000000000" pitchFamily="2" charset="2"/>
              <a:buChar char="Ø"/>
            </a:pPr>
            <a:r>
              <a:rPr lang="en-US" dirty="0" smtClean="0"/>
              <a:t>Ask the Court to make a finding of whether there is a “reason to know”</a:t>
            </a:r>
          </a:p>
          <a:p>
            <a:pPr marL="0" indent="0">
              <a:buNone/>
            </a:pPr>
            <a:endParaRPr lang="en-US" sz="1800" dirty="0" smtClean="0"/>
          </a:p>
          <a:p>
            <a:pPr>
              <a:buFont typeface="Wingdings" panose="05000000000000000000" pitchFamily="2" charset="2"/>
              <a:buChar char="Ø"/>
            </a:pPr>
            <a:r>
              <a:rPr lang="en-US" dirty="0" smtClean="0"/>
              <a:t>Ensure timely completion of the ICWA Affidavit</a:t>
            </a:r>
          </a:p>
          <a:p>
            <a:pPr lvl="1">
              <a:buFont typeface="Wingdings" panose="05000000000000000000" pitchFamily="2" charset="2"/>
              <a:buChar char="Ø"/>
            </a:pPr>
            <a:r>
              <a:rPr lang="en-US" dirty="0" smtClean="0"/>
              <a:t>Caseworker can assist [see JDF 567 &amp; 568 &amp; local forms]</a:t>
            </a:r>
          </a:p>
          <a:p>
            <a:pPr lvl="1">
              <a:buFont typeface="Wingdings" panose="05000000000000000000" pitchFamily="2" charset="2"/>
              <a:buChar char="Ø"/>
            </a:pPr>
            <a:r>
              <a:rPr lang="en-US" dirty="0" smtClean="0"/>
              <a:t>RPC and Parent’s GAL (if any)</a:t>
            </a:r>
          </a:p>
          <a:p>
            <a:pPr marL="274320" lvl="1" indent="0">
              <a:buNone/>
            </a:pPr>
            <a:endParaRPr lang="en-US" sz="1600" dirty="0" smtClean="0"/>
          </a:p>
          <a:p>
            <a:pPr>
              <a:buFont typeface="Wingdings" panose="05000000000000000000" pitchFamily="2" charset="2"/>
              <a:buChar char="Ø"/>
            </a:pPr>
            <a:r>
              <a:rPr lang="en-US" dirty="0" smtClean="0"/>
              <a:t>Conduct GAL independent investigation </a:t>
            </a:r>
          </a:p>
          <a:p>
            <a:pPr lvl="1">
              <a:buFont typeface="Wingdings" panose="05000000000000000000" pitchFamily="2" charset="2"/>
              <a:buChar char="Ø"/>
            </a:pPr>
            <a:r>
              <a:rPr lang="en-US" dirty="0"/>
              <a:t>GAL practice tip: BIA is required to help identify </a:t>
            </a:r>
          </a:p>
          <a:p>
            <a:pPr lvl="1">
              <a:buFont typeface="Wingdings" panose="05000000000000000000" pitchFamily="2" charset="2"/>
              <a:buChar char="Ø"/>
            </a:pPr>
            <a:r>
              <a:rPr lang="en-US" dirty="0" smtClean="0"/>
              <a:t>GAL </a:t>
            </a:r>
            <a:r>
              <a:rPr lang="en-US" dirty="0"/>
              <a:t>practice tip: State statute = petitioner, Federal Rules &amp; 2016 Guidelines it’s the party seeking foster care placement! </a:t>
            </a:r>
            <a:endParaRPr lang="en-US" dirty="0" smtClean="0"/>
          </a:p>
          <a:p>
            <a:endParaRPr lang="en-US" dirty="0"/>
          </a:p>
        </p:txBody>
      </p:sp>
    </p:spTree>
    <p:extLst>
      <p:ext uri="{BB962C8B-B14F-4D97-AF65-F5344CB8AC3E}">
        <p14:creationId xmlns:p14="http://schemas.microsoft.com/office/powerpoint/2010/main" val="28408411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301752" y="228599"/>
            <a:ext cx="8534400" cy="878983"/>
          </a:xfrm>
        </p:spPr>
        <p:txBody>
          <a:bodyPr>
            <a:normAutofit fontScale="90000"/>
          </a:bodyPr>
          <a:lstStyle/>
          <a:p>
            <a:pPr eaLnBrk="1" hangingPunct="1">
              <a:defRPr/>
            </a:pPr>
            <a:r>
              <a:rPr lang="en-US" sz="3200" b="1" dirty="0" smtClean="0"/>
              <a:t>What Do Federal ICWA Sources Require if “reason to know” child is an Indian Child</a:t>
            </a:r>
          </a:p>
        </p:txBody>
      </p:sp>
      <p:sp>
        <p:nvSpPr>
          <p:cNvPr id="27651" name="Rectangle 3"/>
          <p:cNvSpPr>
            <a:spLocks noGrp="1" noChangeArrowheads="1"/>
          </p:cNvSpPr>
          <p:nvPr>
            <p:ph type="body" idx="1"/>
          </p:nvPr>
        </p:nvSpPr>
        <p:spPr/>
        <p:txBody>
          <a:bodyPr/>
          <a:lstStyle/>
          <a:p>
            <a:endParaRPr lang="en-US" altLang="en-US" dirty="0" smtClean="0"/>
          </a:p>
          <a:p>
            <a:r>
              <a:rPr lang="en-US" altLang="en-US" dirty="0" smtClean="0"/>
              <a:t>25 </a:t>
            </a:r>
            <a:r>
              <a:rPr lang="en-US" altLang="en-US" dirty="0"/>
              <a:t>U.S.C. 1912(a) imposes notice requirements “where the court knows or has reason to know that an Indian child is involved, … </a:t>
            </a:r>
            <a:r>
              <a:rPr lang="en-US" altLang="en-US" dirty="0" smtClean="0"/>
              <a:t>.”</a:t>
            </a:r>
          </a:p>
          <a:p>
            <a:r>
              <a:rPr lang="en-US" altLang="en-US" dirty="0" smtClean="0"/>
              <a:t>“Reason to know” triggers certain statutory &amp; regulatory </a:t>
            </a:r>
            <a:r>
              <a:rPr lang="en-US" altLang="en-US" dirty="0"/>
              <a:t>obligations  </a:t>
            </a:r>
            <a:r>
              <a:rPr lang="en-US" altLang="en-US" sz="2400" dirty="0"/>
              <a:t>Final Rule C.F.R§ </a:t>
            </a:r>
            <a:r>
              <a:rPr lang="en-US" altLang="en-US" sz="2400" dirty="0" smtClean="0"/>
              <a:t>23.107(b)(2); 2016 Guideline B.1</a:t>
            </a:r>
          </a:p>
        </p:txBody>
      </p:sp>
      <p:pic>
        <p:nvPicPr>
          <p:cNvPr id="4" name="Picture 3"/>
          <p:cNvPicPr>
            <a:picLocks noChangeAspect="1"/>
          </p:cNvPicPr>
          <p:nvPr/>
        </p:nvPicPr>
        <p:blipFill>
          <a:blip r:embed="rId3"/>
          <a:stretch>
            <a:fillRect/>
          </a:stretch>
        </p:blipFill>
        <p:spPr>
          <a:xfrm>
            <a:off x="5607763" y="4299393"/>
            <a:ext cx="1799656" cy="1799656"/>
          </a:xfrm>
          <a:prstGeom prst="rect">
            <a:avLst/>
          </a:prstGeom>
        </p:spPr>
      </p:pic>
    </p:spTree>
    <p:extLst>
      <p:ext uri="{BB962C8B-B14F-4D97-AF65-F5344CB8AC3E}">
        <p14:creationId xmlns:p14="http://schemas.microsoft.com/office/powerpoint/2010/main" val="303104125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if “reason to know</a:t>
            </a:r>
            <a:r>
              <a:rPr lang="en-US" dirty="0" smtClean="0"/>
              <a:t>” </a:t>
            </a:r>
            <a:endParaRPr lang="en-US" dirty="0"/>
          </a:p>
        </p:txBody>
      </p:sp>
      <p:sp>
        <p:nvSpPr>
          <p:cNvPr id="3" name="Content Placeholder 2"/>
          <p:cNvSpPr>
            <a:spLocks noGrp="1"/>
          </p:cNvSpPr>
          <p:nvPr>
            <p:ph sz="quarter" idx="1"/>
          </p:nvPr>
        </p:nvSpPr>
        <p:spPr>
          <a:xfrm>
            <a:off x="301752" y="1527048"/>
            <a:ext cx="8503920" cy="4656936"/>
          </a:xfrm>
        </p:spPr>
        <p:txBody>
          <a:bodyPr>
            <a:normAutofit fontScale="85000" lnSpcReduction="10000"/>
          </a:bodyPr>
          <a:lstStyle/>
          <a:p>
            <a:r>
              <a:rPr lang="en-US" dirty="0"/>
              <a:t>1)	</a:t>
            </a:r>
            <a:r>
              <a:rPr lang="en-US" b="1" dirty="0"/>
              <a:t>Due diligence</a:t>
            </a:r>
            <a:r>
              <a:rPr lang="en-US" dirty="0"/>
              <a:t>: The court must confirm that the party seeking foster care placement used due diligence to identify and work with all of the Tribes of which there is reason to know the child may be a member or eligible for membership, to verify whether the child is in fact a member or eligible for membership in a Tribe. Rule 25 C.F.R. § 23.107(b)(1</a:t>
            </a:r>
            <a:r>
              <a:rPr lang="en-US" dirty="0" smtClean="0"/>
              <a:t>).</a:t>
            </a:r>
          </a:p>
          <a:p>
            <a:pPr lvl="1"/>
            <a:r>
              <a:rPr lang="en-US" dirty="0" smtClean="0"/>
              <a:t>If “reason to know” court must follow up with inquiry</a:t>
            </a:r>
          </a:p>
          <a:p>
            <a:pPr lvl="1"/>
            <a:r>
              <a:rPr lang="en-US" dirty="0" smtClean="0"/>
              <a:t>Document, document, document</a:t>
            </a:r>
            <a:endParaRPr lang="en-US" dirty="0"/>
          </a:p>
          <a:p>
            <a:r>
              <a:rPr lang="en-US" dirty="0" smtClean="0"/>
              <a:t>(</a:t>
            </a:r>
            <a:r>
              <a:rPr lang="en-US" dirty="0"/>
              <a:t>2)	</a:t>
            </a:r>
            <a:r>
              <a:rPr lang="en-US" b="1" dirty="0"/>
              <a:t>Pending tribal verification</a:t>
            </a:r>
            <a:r>
              <a:rPr lang="en-US" dirty="0"/>
              <a:t>: Treat the child as an Indian child if there is a reason to know child is Indian child unless and until it is determined on the record that the child is not an “Indian child.” Rule 25 C.F.R. § 23.107(b)(</a:t>
            </a:r>
            <a:r>
              <a:rPr lang="en-US" dirty="0" smtClean="0"/>
              <a:t>2)</a:t>
            </a:r>
          </a:p>
          <a:p>
            <a:pPr marL="0" indent="0">
              <a:buNone/>
            </a:pPr>
            <a:endParaRPr lang="en-US" sz="2200" dirty="0" smtClean="0"/>
          </a:p>
          <a:p>
            <a:pPr marL="0" indent="0">
              <a:buNone/>
            </a:pPr>
            <a:r>
              <a:rPr lang="en-US" sz="2200" dirty="0" smtClean="0"/>
              <a:t>See also 2016 </a:t>
            </a:r>
            <a:r>
              <a:rPr lang="en-US" sz="2200" dirty="0"/>
              <a:t>Guideline B.1</a:t>
            </a:r>
            <a:r>
              <a:rPr lang="en-US" sz="2200" dirty="0" smtClean="0"/>
              <a:t>.</a:t>
            </a:r>
            <a:endParaRPr lang="en-US" sz="2200" dirty="0"/>
          </a:p>
        </p:txBody>
      </p:sp>
    </p:spTree>
    <p:extLst>
      <p:ext uri="{BB962C8B-B14F-4D97-AF65-F5344CB8AC3E}">
        <p14:creationId xmlns:p14="http://schemas.microsoft.com/office/powerpoint/2010/main" val="140482411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Emergency Removal Proceedings</a:t>
            </a:r>
            <a:endParaRPr lang="en-US" dirty="0"/>
          </a:p>
        </p:txBody>
      </p:sp>
      <p:sp>
        <p:nvSpPr>
          <p:cNvPr id="3" name="Content Placeholder 2"/>
          <p:cNvSpPr>
            <a:spLocks noGrp="1"/>
          </p:cNvSpPr>
          <p:nvPr>
            <p:ph sz="quarter" idx="1"/>
          </p:nvPr>
        </p:nvSpPr>
        <p:spPr>
          <a:xfrm>
            <a:off x="301752" y="1527048"/>
            <a:ext cx="8503920" cy="4666362"/>
          </a:xfrm>
        </p:spPr>
        <p:txBody>
          <a:bodyPr>
            <a:normAutofit/>
          </a:bodyPr>
          <a:lstStyle/>
          <a:p>
            <a:pPr marL="0" indent="0">
              <a:buNone/>
            </a:pPr>
            <a:r>
              <a:rPr lang="en-US" dirty="0" smtClean="0"/>
              <a:t>Nothing </a:t>
            </a:r>
            <a:r>
              <a:rPr lang="en-US" dirty="0"/>
              <a:t>in this subchapter shall be construed to prevent the emergency removal of an Indian child who is a resident of or is domiciled on a reservation, but temporarily located off the reservation, from his parent or Indian custodian or the emergency placement of such child in a foster home or institution, under applicable State law, in order to prevent imminent physical damage or harm to the child</a:t>
            </a:r>
            <a:r>
              <a:rPr lang="en-US" dirty="0" smtClean="0"/>
              <a:t>. </a:t>
            </a:r>
            <a:r>
              <a:rPr lang="en-US" sz="2600" dirty="0" smtClean="0"/>
              <a:t>25 </a:t>
            </a:r>
            <a:r>
              <a:rPr lang="en-US" sz="2600" dirty="0"/>
              <a:t>U.S.C. § </a:t>
            </a:r>
            <a:r>
              <a:rPr lang="en-US" sz="2600" dirty="0" smtClean="0"/>
              <a:t>1922</a:t>
            </a:r>
            <a:endParaRPr lang="en-US" dirty="0" smtClean="0"/>
          </a:p>
          <a:p>
            <a:pPr marL="0" indent="0">
              <a:buNone/>
            </a:pPr>
            <a:endParaRPr lang="en-US" dirty="0"/>
          </a:p>
          <a:p>
            <a:pPr marL="0" indent="0">
              <a:buNone/>
            </a:pPr>
            <a:endParaRPr lang="en-US" dirty="0"/>
          </a:p>
        </p:txBody>
      </p:sp>
      <p:pic>
        <p:nvPicPr>
          <p:cNvPr id="4" name="Picture 3"/>
          <p:cNvPicPr>
            <a:picLocks noChangeAspect="1"/>
          </p:cNvPicPr>
          <p:nvPr/>
        </p:nvPicPr>
        <p:blipFill>
          <a:blip r:embed="rId2"/>
          <a:stretch>
            <a:fillRect/>
          </a:stretch>
        </p:blipFill>
        <p:spPr>
          <a:xfrm>
            <a:off x="7101074" y="4951378"/>
            <a:ext cx="1430199" cy="1430199"/>
          </a:xfrm>
          <a:prstGeom prst="rect">
            <a:avLst/>
          </a:prstGeom>
        </p:spPr>
      </p:pic>
    </p:spTree>
    <p:extLst>
      <p:ext uri="{BB962C8B-B14F-4D97-AF65-F5344CB8AC3E}">
        <p14:creationId xmlns:p14="http://schemas.microsoft.com/office/powerpoint/2010/main" val="398792192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2016 Guideline C.1</a:t>
            </a:r>
            <a:endParaRPr lang="en-US" dirty="0"/>
          </a:p>
        </p:txBody>
      </p:sp>
      <p:sp>
        <p:nvSpPr>
          <p:cNvPr id="3" name="Content Placeholder 2"/>
          <p:cNvSpPr>
            <a:spLocks noGrp="1"/>
          </p:cNvSpPr>
          <p:nvPr>
            <p:ph sz="quarter" idx="1"/>
          </p:nvPr>
        </p:nvSpPr>
        <p:spPr/>
        <p:txBody>
          <a:bodyPr>
            <a:normAutofit fontScale="92500" lnSpcReduction="10000"/>
          </a:bodyPr>
          <a:lstStyle/>
          <a:p>
            <a:pPr marL="0" indent="0">
              <a:buNone/>
            </a:pPr>
            <a:r>
              <a:rPr lang="en-US" dirty="0"/>
              <a:t>The statute and regulations recognize that emergency proceedings may need to proceed differently from other proceedings under ICWA</a:t>
            </a:r>
            <a:r>
              <a:rPr lang="en-US" dirty="0" smtClean="0"/>
              <a:t>. </a:t>
            </a:r>
            <a:r>
              <a:rPr lang="en-US" dirty="0"/>
              <a:t>Specifically, section 1922 of ICWA was designed to “permit, under applicable State law, the emergency removal of an Indian child from his parent or Indian custodian or emergency placement of such child in order to prevent imminent physical harm to the child notwithstanding the provisions of” ICWA</a:t>
            </a:r>
            <a:r>
              <a:rPr lang="en-US" dirty="0" smtClean="0"/>
              <a:t>. </a:t>
            </a:r>
            <a:r>
              <a:rPr lang="en-US" dirty="0"/>
              <a:t>While States use different terminology (e.g., preliminary protective hearing, shelter hearing) for emergency hearings, the regulatory definition of emergency proceedings is intended to cover such proceedings as may be necessary to prevent imminent physical damage or harm to the child.</a:t>
            </a:r>
          </a:p>
        </p:txBody>
      </p:sp>
    </p:spTree>
    <p:extLst>
      <p:ext uri="{BB962C8B-B14F-4D97-AF65-F5344CB8AC3E}">
        <p14:creationId xmlns:p14="http://schemas.microsoft.com/office/powerpoint/2010/main" val="196231248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 Emergency Proceeding</a:t>
            </a:r>
            <a:endParaRPr lang="en-US" dirty="0"/>
          </a:p>
        </p:txBody>
      </p:sp>
      <p:sp>
        <p:nvSpPr>
          <p:cNvPr id="3" name="Content Placeholder 2"/>
          <p:cNvSpPr>
            <a:spLocks noGrp="1"/>
          </p:cNvSpPr>
          <p:nvPr>
            <p:ph sz="quarter" idx="1"/>
          </p:nvPr>
        </p:nvSpPr>
        <p:spPr/>
        <p:txBody>
          <a:bodyPr>
            <a:normAutofit/>
          </a:bodyPr>
          <a:lstStyle/>
          <a:p>
            <a:r>
              <a:rPr lang="en-US" dirty="0" smtClean="0"/>
              <a:t>Court </a:t>
            </a:r>
            <a:r>
              <a:rPr lang="en-US" dirty="0"/>
              <a:t>must </a:t>
            </a:r>
            <a:r>
              <a:rPr lang="en-US" dirty="0" smtClean="0"/>
              <a:t>inquire   </a:t>
            </a:r>
            <a:r>
              <a:rPr lang="en-US" sz="1900" dirty="0"/>
              <a:t>Final Rule 25 C.F.R. § 23.107(a), 2016 Guideline B. </a:t>
            </a:r>
            <a:r>
              <a:rPr lang="en-US" sz="1900" dirty="0" smtClean="0"/>
              <a:t>1</a:t>
            </a:r>
            <a:endParaRPr lang="en-US" dirty="0" smtClean="0"/>
          </a:p>
          <a:p>
            <a:r>
              <a:rPr lang="en-US" dirty="0" smtClean="0"/>
              <a:t>Court </a:t>
            </a:r>
            <a:r>
              <a:rPr lang="en-US" dirty="0"/>
              <a:t>must make a finding on the record that the emergency removal or placement is necessary to prevent imminent physical damage or harm to the child. </a:t>
            </a:r>
            <a:r>
              <a:rPr lang="en-US" sz="2000" dirty="0"/>
              <a:t>Final Rule 25 C.F.R. § 23.113(a</a:t>
            </a:r>
            <a:r>
              <a:rPr lang="en-US" sz="2000" dirty="0" smtClean="0"/>
              <a:t>), 2016 </a:t>
            </a:r>
            <a:r>
              <a:rPr lang="en-US" sz="2000" dirty="0"/>
              <a:t>Guidelines </a:t>
            </a:r>
            <a:r>
              <a:rPr lang="en-US" sz="2000" dirty="0" smtClean="0"/>
              <a:t>C.1 </a:t>
            </a:r>
          </a:p>
          <a:p>
            <a:r>
              <a:rPr lang="en-US" dirty="0" smtClean="0"/>
              <a:t>At any hearing during emergency, court must determine whether the emergency removal/placement is no longer necessary to prevent imminent physical damage or harm to the child. </a:t>
            </a:r>
            <a:r>
              <a:rPr lang="en-US" sz="2000" dirty="0" smtClean="0"/>
              <a:t>Final Rule 25 C.F.R. 23.113(3), 2016 Guideline C.3</a:t>
            </a:r>
            <a:endParaRPr lang="en-US" dirty="0"/>
          </a:p>
          <a:p>
            <a:endParaRPr lang="en-US" dirty="0"/>
          </a:p>
        </p:txBody>
      </p:sp>
    </p:spTree>
    <p:extLst>
      <p:ext uri="{BB962C8B-B14F-4D97-AF65-F5344CB8AC3E}">
        <p14:creationId xmlns:p14="http://schemas.microsoft.com/office/powerpoint/2010/main" val="40229531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Goals</a:t>
            </a:r>
            <a:endParaRPr lang="en-US" b="1" dirty="0"/>
          </a:p>
        </p:txBody>
      </p:sp>
      <p:sp>
        <p:nvSpPr>
          <p:cNvPr id="3" name="Content Placeholder 2"/>
          <p:cNvSpPr>
            <a:spLocks noGrp="1"/>
          </p:cNvSpPr>
          <p:nvPr>
            <p:ph sz="quarter" idx="1"/>
          </p:nvPr>
        </p:nvSpPr>
        <p:spPr/>
        <p:txBody>
          <a:bodyPr anchor="ctr">
            <a:normAutofit/>
          </a:bodyPr>
          <a:lstStyle/>
          <a:p>
            <a:r>
              <a:rPr lang="en-US" dirty="0" smtClean="0"/>
              <a:t>Why ICWA Matters</a:t>
            </a:r>
          </a:p>
          <a:p>
            <a:r>
              <a:rPr lang="en-US" dirty="0" smtClean="0"/>
              <a:t>Overview of current federal authority and guidance </a:t>
            </a:r>
          </a:p>
          <a:p>
            <a:pPr lvl="1"/>
            <a:r>
              <a:rPr lang="en-US" dirty="0" smtClean="0"/>
              <a:t>Indian Child Welfare Act (ICWA)</a:t>
            </a:r>
          </a:p>
          <a:p>
            <a:pPr lvl="1"/>
            <a:r>
              <a:rPr lang="en-US" dirty="0" smtClean="0"/>
              <a:t>Department of Interior’s Final Rule on ICWA (effective December 12, 2016)</a:t>
            </a:r>
          </a:p>
          <a:p>
            <a:pPr lvl="1"/>
            <a:r>
              <a:rPr lang="en-US" dirty="0" smtClean="0"/>
              <a:t>Bureau of Indian Affairs Guidelines (December 2016)</a:t>
            </a:r>
          </a:p>
          <a:p>
            <a:r>
              <a:rPr lang="en-US" dirty="0" smtClean="0"/>
              <a:t>Colorado efforts to ensure compliance with ICWA</a:t>
            </a:r>
          </a:p>
          <a:p>
            <a:pPr lvl="1"/>
            <a:r>
              <a:rPr lang="en-US" dirty="0" smtClean="0"/>
              <a:t>CAR 3.4(f)(1)(E)</a:t>
            </a:r>
          </a:p>
          <a:p>
            <a:pPr lvl="1"/>
            <a:r>
              <a:rPr lang="en-US" dirty="0" smtClean="0"/>
              <a:t>CIP</a:t>
            </a:r>
          </a:p>
          <a:p>
            <a:pPr lvl="1"/>
            <a:r>
              <a:rPr lang="en-US" dirty="0" smtClean="0"/>
              <a:t>Juvenile Rules </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noAutofit/>
          </a:bodyPr>
          <a:lstStyle/>
          <a:p>
            <a:r>
              <a:rPr lang="en-US" sz="2400" dirty="0" smtClean="0"/>
              <a:t>Emergency Removal/Placement do not </a:t>
            </a:r>
            <a:br>
              <a:rPr lang="en-US" sz="2400" dirty="0" smtClean="0"/>
            </a:br>
            <a:r>
              <a:rPr lang="en-US" sz="2400" dirty="0" smtClean="0"/>
              <a:t>require all of ICWA Protections</a:t>
            </a:r>
            <a:endParaRPr lang="en-US" sz="2400" dirty="0"/>
          </a:p>
        </p:txBody>
      </p:sp>
      <p:sp>
        <p:nvSpPr>
          <p:cNvPr id="3" name="Content Placeholder 2"/>
          <p:cNvSpPr>
            <a:spLocks noGrp="1"/>
          </p:cNvSpPr>
          <p:nvPr>
            <p:ph sz="quarter" idx="1"/>
          </p:nvPr>
        </p:nvSpPr>
        <p:spPr/>
        <p:txBody>
          <a:bodyPr>
            <a:normAutofit fontScale="92500"/>
          </a:bodyPr>
          <a:lstStyle/>
          <a:p>
            <a:pPr marL="0" indent="0">
              <a:buNone/>
            </a:pPr>
            <a:r>
              <a:rPr lang="en-US" dirty="0" smtClean="0"/>
              <a:t>No FC placement may be order unless supported by clear </a:t>
            </a:r>
            <a:r>
              <a:rPr lang="en-US" dirty="0"/>
              <a:t>&amp; convincing </a:t>
            </a:r>
            <a:r>
              <a:rPr lang="en-US" dirty="0" smtClean="0"/>
              <a:t>evidence, including the testimony of QEW that </a:t>
            </a:r>
            <a:r>
              <a:rPr lang="en-US" dirty="0"/>
              <a:t>the child’s continued custody by the child’s parent or Indian custodian is likely to result in serious emotional or physical damage to the child</a:t>
            </a:r>
            <a:r>
              <a:rPr lang="en-US" dirty="0" smtClean="0"/>
              <a:t>. 25 U.S.C. § 1912(e)</a:t>
            </a:r>
            <a:endParaRPr lang="en-US" dirty="0"/>
          </a:p>
          <a:p>
            <a:pPr marL="0" indent="0">
              <a:buNone/>
            </a:pPr>
            <a:endParaRPr lang="en-US" dirty="0" smtClean="0"/>
          </a:p>
          <a:p>
            <a:pPr marL="0" indent="0">
              <a:buNone/>
            </a:pPr>
            <a:endParaRPr lang="en-US" dirty="0"/>
          </a:p>
          <a:p>
            <a:pPr marL="0" indent="0">
              <a:buNone/>
            </a:pPr>
            <a:r>
              <a:rPr lang="en-US" dirty="0" smtClean="0"/>
              <a:t>No need for QEW at emergency proceedings</a:t>
            </a:r>
          </a:p>
          <a:p>
            <a:pPr marL="0" indent="0">
              <a:buNone/>
            </a:pPr>
            <a:r>
              <a:rPr lang="en-US" dirty="0" smtClean="0"/>
              <a:t>No increased burden of proof at emergency proceedings</a:t>
            </a:r>
          </a:p>
          <a:p>
            <a:pPr marL="0" indent="0">
              <a:buNone/>
            </a:pPr>
            <a:r>
              <a:rPr lang="en-US" dirty="0" smtClean="0"/>
              <a:t>No ICWA notice at emergency proceedings</a:t>
            </a:r>
          </a:p>
          <a:p>
            <a:pPr marL="0" indent="0">
              <a:buNone/>
            </a:pPr>
            <a:endParaRPr lang="en-US" dirty="0"/>
          </a:p>
          <a:p>
            <a:pPr marL="0" indent="0">
              <a:buNone/>
            </a:pPr>
            <a:endParaRPr lang="en-US" dirty="0"/>
          </a:p>
        </p:txBody>
      </p:sp>
    </p:spTree>
    <p:extLst>
      <p:ext uri="{BB962C8B-B14F-4D97-AF65-F5344CB8AC3E}">
        <p14:creationId xmlns:p14="http://schemas.microsoft.com/office/powerpoint/2010/main" val="118168812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5837" y="228600"/>
            <a:ext cx="8534400" cy="758952"/>
          </a:xfrm>
        </p:spPr>
        <p:txBody>
          <a:bodyPr>
            <a:normAutofit/>
          </a:bodyPr>
          <a:lstStyle/>
          <a:p>
            <a:r>
              <a:rPr lang="en-US" sz="2800" dirty="0" smtClean="0"/>
              <a:t>Restrictions on Emergency Removal Proceedings</a:t>
            </a:r>
            <a:endParaRPr lang="en-US" sz="2800" dirty="0"/>
          </a:p>
        </p:txBody>
      </p:sp>
      <p:sp>
        <p:nvSpPr>
          <p:cNvPr id="3" name="Content Placeholder 2"/>
          <p:cNvSpPr>
            <a:spLocks noGrp="1"/>
          </p:cNvSpPr>
          <p:nvPr>
            <p:ph sz="quarter" idx="1"/>
          </p:nvPr>
        </p:nvSpPr>
        <p:spPr>
          <a:xfrm>
            <a:off x="301752" y="1527048"/>
            <a:ext cx="8503920" cy="4847994"/>
          </a:xfrm>
        </p:spPr>
        <p:txBody>
          <a:bodyPr>
            <a:normAutofit/>
          </a:bodyPr>
          <a:lstStyle/>
          <a:p>
            <a:r>
              <a:rPr lang="en-US" dirty="0" smtClean="0"/>
              <a:t>Emergency removal/placement must terminate immediately when the removal or placement is no longer necessary to prevent imminent physical damage or harm to the child. </a:t>
            </a:r>
            <a:r>
              <a:rPr lang="en-US" sz="2000" dirty="0" smtClean="0"/>
              <a:t>25 U.S.C. § 1922, Final Rule C.F.R. § 23.133, 2016 Guideline C</a:t>
            </a:r>
          </a:p>
          <a:p>
            <a:r>
              <a:rPr lang="en-US" dirty="0" smtClean="0"/>
              <a:t>Should not continue for more than 30 days unless</a:t>
            </a:r>
          </a:p>
          <a:p>
            <a:pPr lvl="1"/>
            <a:r>
              <a:rPr lang="en-US" dirty="0" smtClean="0"/>
              <a:t>Return would subject the child to imminent physical harm or damage</a:t>
            </a:r>
          </a:p>
          <a:p>
            <a:pPr lvl="1"/>
            <a:r>
              <a:rPr lang="en-US" dirty="0" smtClean="0"/>
              <a:t>The court has been unable to transfer the proceeding</a:t>
            </a:r>
          </a:p>
          <a:p>
            <a:pPr lvl="1"/>
            <a:r>
              <a:rPr lang="en-US" dirty="0" smtClean="0"/>
              <a:t>It has not been possible to initiate a “child-custody proceeding” </a:t>
            </a:r>
          </a:p>
          <a:p>
            <a:pPr marL="274320" lvl="1" indent="0">
              <a:buNone/>
            </a:pPr>
            <a:r>
              <a:rPr lang="en-US" sz="2000" dirty="0" smtClean="0"/>
              <a:t>Final Rule 25 C.F.R. § 23.113, 2016 Guidelines C.5</a:t>
            </a:r>
          </a:p>
          <a:p>
            <a:pPr marL="731520" lvl="1" indent="-457200">
              <a:buFont typeface="+mj-lt"/>
              <a:buAutoNum type="arabicParenR"/>
            </a:pPr>
            <a:endParaRPr lang="en-US" dirty="0"/>
          </a:p>
          <a:p>
            <a:pPr lvl="1"/>
            <a:endParaRPr lang="en-US" dirty="0" smtClean="0"/>
          </a:p>
          <a:p>
            <a:endParaRPr lang="en-US" dirty="0"/>
          </a:p>
        </p:txBody>
      </p:sp>
    </p:spTree>
    <p:extLst>
      <p:ext uri="{BB962C8B-B14F-4D97-AF65-F5344CB8AC3E}">
        <p14:creationId xmlns:p14="http://schemas.microsoft.com/office/powerpoint/2010/main" val="379410817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5643" y="228600"/>
            <a:ext cx="8803531" cy="758952"/>
          </a:xfrm>
        </p:spPr>
        <p:txBody>
          <a:bodyPr>
            <a:normAutofit fontScale="90000"/>
          </a:bodyPr>
          <a:lstStyle/>
          <a:p>
            <a:r>
              <a:rPr lang="en-US" dirty="0"/>
              <a:t>Restrictions on Emergency Removal </a:t>
            </a:r>
            <a:r>
              <a:rPr lang="en-US" dirty="0" smtClean="0"/>
              <a:t>Proceedings</a:t>
            </a:r>
            <a:endParaRPr lang="en-US" dirty="0"/>
          </a:p>
        </p:txBody>
      </p:sp>
      <p:sp>
        <p:nvSpPr>
          <p:cNvPr id="3" name="Content Placeholder 2"/>
          <p:cNvSpPr>
            <a:spLocks noGrp="1"/>
          </p:cNvSpPr>
          <p:nvPr>
            <p:ph sz="quarter" idx="1"/>
          </p:nvPr>
        </p:nvSpPr>
        <p:spPr/>
        <p:txBody>
          <a:bodyPr/>
          <a:lstStyle/>
          <a:p>
            <a:r>
              <a:rPr lang="en-US" dirty="0"/>
              <a:t>Can terminate:</a:t>
            </a:r>
          </a:p>
          <a:p>
            <a:pPr lvl="1"/>
            <a:r>
              <a:rPr lang="en-US" dirty="0"/>
              <a:t>Initiation of a child-custody proceeding subject to the provisions of ICWA;</a:t>
            </a:r>
          </a:p>
          <a:p>
            <a:pPr lvl="1"/>
            <a:r>
              <a:rPr lang="en-US" dirty="0"/>
              <a:t>Transfer of the child to the jurisdiction of the appropriate Indian Tribe; or</a:t>
            </a:r>
          </a:p>
          <a:p>
            <a:pPr lvl="1"/>
            <a:r>
              <a:rPr lang="en-US" dirty="0"/>
              <a:t>Restoring the child to the parent or Indian custodian. </a:t>
            </a:r>
          </a:p>
          <a:p>
            <a:pPr marL="0" indent="0">
              <a:buNone/>
            </a:pPr>
            <a:r>
              <a:rPr lang="en-US" dirty="0"/>
              <a:t>Final Rule 23.113(c</a:t>
            </a:r>
            <a:r>
              <a:rPr lang="en-US" dirty="0" smtClean="0"/>
              <a:t>), 2016 Guideline C.6</a:t>
            </a:r>
            <a:endParaRPr lang="en-US" dirty="0"/>
          </a:p>
          <a:p>
            <a:pPr marL="0" indent="0">
              <a:buNone/>
            </a:pPr>
            <a:endParaRPr lang="en-US" dirty="0"/>
          </a:p>
        </p:txBody>
      </p:sp>
      <p:pic>
        <p:nvPicPr>
          <p:cNvPr id="5" name="Picture 4"/>
          <p:cNvPicPr>
            <a:picLocks noChangeAspect="1"/>
          </p:cNvPicPr>
          <p:nvPr/>
        </p:nvPicPr>
        <p:blipFill>
          <a:blip r:embed="rId2"/>
          <a:stretch>
            <a:fillRect/>
          </a:stretch>
        </p:blipFill>
        <p:spPr>
          <a:xfrm>
            <a:off x="6742134" y="4519363"/>
            <a:ext cx="1745250" cy="1745250"/>
          </a:xfrm>
          <a:prstGeom prst="rect">
            <a:avLst/>
          </a:prstGeom>
        </p:spPr>
      </p:pic>
    </p:spTree>
    <p:extLst>
      <p:ext uri="{BB962C8B-B14F-4D97-AF65-F5344CB8AC3E}">
        <p14:creationId xmlns:p14="http://schemas.microsoft.com/office/powerpoint/2010/main" val="400959873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GAL Practice Tips</a:t>
            </a:r>
            <a:endParaRPr lang="en-US" dirty="0"/>
          </a:p>
        </p:txBody>
      </p:sp>
      <p:sp>
        <p:nvSpPr>
          <p:cNvPr id="3" name="Content Placeholder 2"/>
          <p:cNvSpPr>
            <a:spLocks noGrp="1"/>
          </p:cNvSpPr>
          <p:nvPr>
            <p:ph sz="quarter" idx="1"/>
          </p:nvPr>
        </p:nvSpPr>
        <p:spPr/>
        <p:txBody>
          <a:bodyPr>
            <a:normAutofit fontScale="92500" lnSpcReduction="20000"/>
          </a:bodyPr>
          <a:lstStyle/>
          <a:p>
            <a:pPr>
              <a:buFont typeface="Wingdings" panose="05000000000000000000" pitchFamily="2" charset="2"/>
              <a:buChar char="Ø"/>
            </a:pPr>
            <a:endParaRPr lang="en-US" dirty="0" smtClean="0"/>
          </a:p>
          <a:p>
            <a:pPr>
              <a:buFont typeface="Wingdings" panose="05000000000000000000" pitchFamily="2" charset="2"/>
              <a:buChar char="Ø"/>
            </a:pPr>
            <a:endParaRPr lang="en-US" dirty="0"/>
          </a:p>
          <a:p>
            <a:pPr>
              <a:buFont typeface="Wingdings" panose="05000000000000000000" pitchFamily="2" charset="2"/>
              <a:buChar char="Ø"/>
            </a:pPr>
            <a:r>
              <a:rPr lang="en-US" sz="2800" dirty="0" smtClean="0"/>
              <a:t>Set </a:t>
            </a:r>
            <a:r>
              <a:rPr lang="en-US" sz="2800" dirty="0"/>
              <a:t>ICWA foster care placement hearing within 30 days</a:t>
            </a:r>
          </a:p>
          <a:p>
            <a:pPr marL="274320" lvl="1" indent="0">
              <a:buNone/>
            </a:pPr>
            <a:r>
              <a:rPr lang="en-US" dirty="0"/>
              <a:t>At that hearing, you </a:t>
            </a:r>
            <a:r>
              <a:rPr lang="en-US" dirty="0" smtClean="0"/>
              <a:t>need to comply with 1912(e) and other provisions of ICWA: </a:t>
            </a:r>
          </a:p>
          <a:p>
            <a:pPr marL="548640" lvl="2" indent="0">
              <a:buNone/>
            </a:pPr>
            <a:r>
              <a:rPr lang="en-US" dirty="0" smtClean="0"/>
              <a:t>Notice</a:t>
            </a:r>
            <a:r>
              <a:rPr lang="en-US" dirty="0"/>
              <a:t>, QEW, active efforts &amp; clear and convincing evidence and placement </a:t>
            </a:r>
            <a:r>
              <a:rPr lang="en-US" dirty="0" smtClean="0"/>
              <a:t>preferences</a:t>
            </a:r>
          </a:p>
          <a:p>
            <a:pPr lvl="1">
              <a:buFont typeface="Wingdings" panose="05000000000000000000" pitchFamily="2" charset="2"/>
              <a:buChar char="Ø"/>
            </a:pPr>
            <a:endParaRPr lang="en-US" dirty="0"/>
          </a:p>
          <a:p>
            <a:pPr>
              <a:buFont typeface="Wingdings" panose="05000000000000000000" pitchFamily="2" charset="2"/>
              <a:buChar char="Ø"/>
            </a:pPr>
            <a:r>
              <a:rPr lang="en-US" sz="3000" dirty="0" smtClean="0"/>
              <a:t>At hearings during emergency placement, must address whether emergency removal remains appropriate or not appropriate under ICWA, Final Rule and Guidelines</a:t>
            </a:r>
            <a:endParaRPr lang="en-US" sz="3000" dirty="0"/>
          </a:p>
        </p:txBody>
      </p:sp>
    </p:spTree>
    <p:extLst>
      <p:ext uri="{BB962C8B-B14F-4D97-AF65-F5344CB8AC3E}">
        <p14:creationId xmlns:p14="http://schemas.microsoft.com/office/powerpoint/2010/main" val="93380362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Adjudication</a:t>
            </a:r>
            <a:endParaRPr lang="en-US" dirty="0"/>
          </a:p>
        </p:txBody>
      </p:sp>
      <p:sp>
        <p:nvSpPr>
          <p:cNvPr id="5" name="TextBox 4"/>
          <p:cNvSpPr txBox="1"/>
          <p:nvPr/>
        </p:nvSpPr>
        <p:spPr>
          <a:xfrm>
            <a:off x="3202363" y="1522561"/>
            <a:ext cx="5784618" cy="5355312"/>
          </a:xfrm>
          <a:prstGeom prst="rect">
            <a:avLst/>
          </a:prstGeom>
          <a:noFill/>
        </p:spPr>
        <p:txBody>
          <a:bodyPr wrap="square" rtlCol="0">
            <a:spAutoFit/>
          </a:bodyPr>
          <a:lstStyle/>
          <a:p>
            <a:r>
              <a:rPr lang="en-US" sz="2800" dirty="0" smtClean="0"/>
              <a:t>What </a:t>
            </a:r>
            <a:r>
              <a:rPr lang="en-US" sz="2800" dirty="0"/>
              <a:t>is purpose of the hearing? </a:t>
            </a:r>
          </a:p>
          <a:p>
            <a:pPr lvl="1"/>
            <a:r>
              <a:rPr lang="en-US" sz="2000" dirty="0" smtClean="0"/>
              <a:t>an action </a:t>
            </a:r>
            <a:r>
              <a:rPr lang="en-US" sz="2000" dirty="0"/>
              <a:t>removing an Indian child from his/her parent or Indian custodian and placements where the parent can’t regain custody of the Indian child “upon demand.” 25 U.S.C. § 1903(1), 25 C.F.R. §23.2(1), 2016 Guidelines L.3.</a:t>
            </a:r>
            <a:endParaRPr lang="en-US" sz="2000" dirty="0" smtClean="0"/>
          </a:p>
          <a:p>
            <a:r>
              <a:rPr lang="en-US" sz="2400" dirty="0" smtClean="0"/>
              <a:t>Can the hearing result in foster care placement?</a:t>
            </a:r>
          </a:p>
          <a:p>
            <a:r>
              <a:rPr lang="en-US" sz="2400" dirty="0" smtClean="0"/>
              <a:t>Other state:  </a:t>
            </a:r>
            <a:r>
              <a:rPr lang="en-US" sz="2400" i="1" dirty="0" smtClean="0"/>
              <a:t>People in the Interest of S.R.</a:t>
            </a:r>
            <a:r>
              <a:rPr lang="en-US" sz="2400" dirty="0" smtClean="0"/>
              <a:t>, 323 N.W.2d 885 (SD 1982)</a:t>
            </a:r>
          </a:p>
          <a:p>
            <a:endParaRPr lang="en-US" sz="2400" dirty="0" smtClean="0"/>
          </a:p>
          <a:p>
            <a:pPr marL="342900" indent="-342900">
              <a:buFont typeface="Wingdings" panose="05000000000000000000" pitchFamily="2" charset="2"/>
              <a:buChar char="Ø"/>
            </a:pPr>
            <a:r>
              <a:rPr lang="en-US" sz="2400" dirty="0" smtClean="0">
                <a:solidFill>
                  <a:schemeClr val="accent5">
                    <a:lumMod val="50000"/>
                  </a:schemeClr>
                </a:solidFill>
              </a:rPr>
              <a:t>GAL Practice Tip </a:t>
            </a:r>
            <a:r>
              <a:rPr lang="en-US" sz="2400" dirty="0" smtClean="0"/>
              <a:t>– seek court ruling prior to hearing </a:t>
            </a:r>
          </a:p>
          <a:p>
            <a:endParaRPr lang="en-US" dirty="0"/>
          </a:p>
        </p:txBody>
      </p:sp>
      <p:pic>
        <p:nvPicPr>
          <p:cNvPr id="6" name="Content Placeholder 5"/>
          <p:cNvPicPr>
            <a:picLocks noGrp="1" noChangeAspect="1"/>
          </p:cNvPicPr>
          <p:nvPr>
            <p:ph sz="quarter" idx="1"/>
          </p:nvPr>
        </p:nvPicPr>
        <p:blipFill>
          <a:blip r:embed="rId2"/>
          <a:stretch>
            <a:fillRect/>
          </a:stretch>
        </p:blipFill>
        <p:spPr>
          <a:xfrm>
            <a:off x="599885" y="1678689"/>
            <a:ext cx="2431397" cy="2431397"/>
          </a:xfrm>
          <a:prstGeom prst="rect">
            <a:avLst/>
          </a:prstGeom>
        </p:spPr>
      </p:pic>
    </p:spTree>
    <p:extLst>
      <p:ext uri="{BB962C8B-B14F-4D97-AF65-F5344CB8AC3E}">
        <p14:creationId xmlns:p14="http://schemas.microsoft.com/office/powerpoint/2010/main" val="329182720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Foster Care Placement Hearing</a:t>
            </a:r>
            <a:endParaRPr lang="en-US" dirty="0"/>
          </a:p>
        </p:txBody>
      </p:sp>
      <p:sp>
        <p:nvSpPr>
          <p:cNvPr id="3" name="Content Placeholder 2"/>
          <p:cNvSpPr>
            <a:spLocks noGrp="1"/>
          </p:cNvSpPr>
          <p:nvPr>
            <p:ph sz="quarter" idx="1"/>
          </p:nvPr>
        </p:nvSpPr>
        <p:spPr/>
        <p:txBody>
          <a:bodyPr>
            <a:normAutofit fontScale="92500" lnSpcReduction="10000"/>
          </a:bodyPr>
          <a:lstStyle/>
          <a:p>
            <a:r>
              <a:rPr lang="en-US" dirty="0" smtClean="0"/>
              <a:t>ICWA Notice </a:t>
            </a:r>
          </a:p>
          <a:p>
            <a:r>
              <a:rPr lang="en-US" dirty="0" smtClean="0"/>
              <a:t>clear &amp; convincing </a:t>
            </a:r>
            <a:r>
              <a:rPr lang="en-US" dirty="0"/>
              <a:t>evidence demonstrating the child’s continued custody by the child’s parent or Indian custodian is likely to result in serious emotional or physical damage to the child</a:t>
            </a:r>
            <a:r>
              <a:rPr lang="en-US" dirty="0" smtClean="0"/>
              <a:t>.</a:t>
            </a:r>
          </a:p>
          <a:p>
            <a:r>
              <a:rPr lang="en-US" dirty="0" smtClean="0"/>
              <a:t>QEW testimony</a:t>
            </a:r>
          </a:p>
          <a:p>
            <a:r>
              <a:rPr lang="en-US" dirty="0" smtClean="0"/>
              <a:t>A </a:t>
            </a:r>
            <a:r>
              <a:rPr lang="en-US" dirty="0"/>
              <a:t>causal relationship between the particular conditions in the home &amp; likelihood that continued custody of the child will result in serious emotional or physical damage to the particular child (e.g., poverty, isolation, crowded or inadequate housing, substance abuse, nonconforming social behavior) Final Rule § 23.121(c) &amp; (d) </a:t>
            </a:r>
          </a:p>
          <a:p>
            <a:endParaRPr lang="en-US" dirty="0"/>
          </a:p>
        </p:txBody>
      </p:sp>
    </p:spTree>
    <p:extLst>
      <p:ext uri="{BB962C8B-B14F-4D97-AF65-F5344CB8AC3E}">
        <p14:creationId xmlns:p14="http://schemas.microsoft.com/office/powerpoint/2010/main" val="377427156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Notice</a:t>
            </a:r>
            <a:endParaRPr lang="en-US" dirty="0"/>
          </a:p>
        </p:txBody>
      </p:sp>
      <p:sp>
        <p:nvSpPr>
          <p:cNvPr id="3" name="Content Placeholder 2"/>
          <p:cNvSpPr>
            <a:spLocks noGrp="1"/>
          </p:cNvSpPr>
          <p:nvPr>
            <p:ph sz="quarter" idx="1"/>
          </p:nvPr>
        </p:nvSpPr>
        <p:spPr/>
        <p:txBody>
          <a:bodyPr>
            <a:normAutofit/>
          </a:bodyPr>
          <a:lstStyle/>
          <a:p>
            <a:r>
              <a:rPr lang="en-US" dirty="0" smtClean="0"/>
              <a:t>The </a:t>
            </a:r>
            <a:r>
              <a:rPr lang="en-US" dirty="0"/>
              <a:t>party seeking the foster care placement of an Indian child shall notify the parent or Indian custodian and the Indian child’s tribe by registered mail with return receipt requested. </a:t>
            </a:r>
            <a:r>
              <a:rPr lang="en-US" sz="2000" dirty="0"/>
              <a:t>25 U.S.C. § 1912(a); Rule 25 C.F.R. § 23.111(a</a:t>
            </a:r>
            <a:r>
              <a:rPr lang="en-US" sz="2000" dirty="0" smtClean="0"/>
              <a:t>), 2016 Guideline D </a:t>
            </a:r>
          </a:p>
          <a:p>
            <a:r>
              <a:rPr lang="en-US" dirty="0" smtClean="0"/>
              <a:t>The </a:t>
            </a:r>
            <a:r>
              <a:rPr lang="en-US" dirty="0"/>
              <a:t>Rule authorizes notice by certified mail with return receipt. </a:t>
            </a:r>
            <a:r>
              <a:rPr lang="en-US" sz="2000" dirty="0"/>
              <a:t>25 C.F.R. § 23.11(a). </a:t>
            </a:r>
            <a:endParaRPr lang="en-US" sz="2000" dirty="0" smtClean="0"/>
          </a:p>
          <a:p>
            <a:r>
              <a:rPr lang="en-US" dirty="0" smtClean="0"/>
              <a:t>Contents – Extensive Requirements</a:t>
            </a:r>
          </a:p>
          <a:p>
            <a:pPr marL="274320" lvl="1" indent="0">
              <a:buNone/>
            </a:pPr>
            <a:r>
              <a:rPr lang="en-US" dirty="0" smtClean="0"/>
              <a:t>Include a copy of the Petition</a:t>
            </a:r>
          </a:p>
          <a:p>
            <a:pPr marL="274320" lvl="1" indent="0">
              <a:buNone/>
            </a:pPr>
            <a:endParaRPr lang="en-US" dirty="0" smtClean="0"/>
          </a:p>
        </p:txBody>
      </p:sp>
    </p:spTree>
    <p:extLst>
      <p:ext uri="{BB962C8B-B14F-4D97-AF65-F5344CB8AC3E}">
        <p14:creationId xmlns:p14="http://schemas.microsoft.com/office/powerpoint/2010/main" val="298515581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Timing of Notice</a:t>
            </a:r>
            <a:endParaRPr lang="en-US" dirty="0"/>
          </a:p>
        </p:txBody>
      </p:sp>
      <p:sp>
        <p:nvSpPr>
          <p:cNvPr id="3" name="Content Placeholder 2"/>
          <p:cNvSpPr>
            <a:spLocks noGrp="1"/>
          </p:cNvSpPr>
          <p:nvPr>
            <p:ph sz="quarter" idx="1"/>
          </p:nvPr>
        </p:nvSpPr>
        <p:spPr/>
        <p:txBody>
          <a:bodyPr/>
          <a:lstStyle/>
          <a:p>
            <a:r>
              <a:rPr lang="en-US" dirty="0"/>
              <a:t>The court cannot hear the matter sooner than 10 days after receipt of the notice by parent, Indian Custodian and Tribe. </a:t>
            </a:r>
            <a:r>
              <a:rPr lang="en-US" sz="2000" dirty="0"/>
              <a:t>25 U.S.C. § 1912(a); Rule 25 C.F.R. § 23.112; 2016 </a:t>
            </a:r>
            <a:r>
              <a:rPr lang="en-US" sz="2000" dirty="0" smtClean="0"/>
              <a:t>Guideline D.7</a:t>
            </a:r>
          </a:p>
          <a:p>
            <a:pPr marL="0" indent="0">
              <a:buNone/>
            </a:pPr>
            <a:endParaRPr lang="en-US" sz="2000" dirty="0"/>
          </a:p>
          <a:p>
            <a:r>
              <a:rPr lang="en-US" dirty="0"/>
              <a:t>Continuance:  Parent/Indian custodian/Tribe have a right, upon request, to up to 20 additional </a:t>
            </a:r>
            <a:r>
              <a:rPr lang="en-US" dirty="0" smtClean="0"/>
              <a:t>days</a:t>
            </a:r>
            <a:endParaRPr lang="en-US" dirty="0"/>
          </a:p>
        </p:txBody>
      </p:sp>
    </p:spTree>
    <p:extLst>
      <p:ext uri="{BB962C8B-B14F-4D97-AF65-F5344CB8AC3E}">
        <p14:creationId xmlns:p14="http://schemas.microsoft.com/office/powerpoint/2010/main" val="260728915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Qualified Expert Witness</a:t>
            </a:r>
            <a:endParaRPr lang="en-US" dirty="0"/>
          </a:p>
        </p:txBody>
      </p:sp>
      <p:sp>
        <p:nvSpPr>
          <p:cNvPr id="3" name="Content Placeholder 2"/>
          <p:cNvSpPr>
            <a:spLocks noGrp="1"/>
          </p:cNvSpPr>
          <p:nvPr>
            <p:ph sz="quarter" idx="1"/>
          </p:nvPr>
        </p:nvSpPr>
        <p:spPr/>
        <p:txBody>
          <a:bodyPr>
            <a:normAutofit lnSpcReduction="10000"/>
          </a:bodyPr>
          <a:lstStyle/>
          <a:p>
            <a:r>
              <a:rPr lang="en-US" dirty="0"/>
              <a:t>Defined in Rule at 25 C.F.R. § 23.122 and the 2016 BIA Guidelines G.2.   </a:t>
            </a:r>
            <a:endParaRPr lang="en-US" dirty="0" smtClean="0"/>
          </a:p>
          <a:p>
            <a:pPr marL="274320" lvl="1" indent="0">
              <a:buNone/>
            </a:pPr>
            <a:r>
              <a:rPr lang="en-US" dirty="0"/>
              <a:t>The rule does </a:t>
            </a:r>
            <a:r>
              <a:rPr lang="en-US" dirty="0" smtClean="0"/>
              <a:t>not strictly </a:t>
            </a:r>
            <a:r>
              <a:rPr lang="en-US" dirty="0"/>
              <a:t>limit who may serve as a qualified expert witness to only those individuals who have particular Tribal social and cultural knowledge</a:t>
            </a:r>
            <a:r>
              <a:rPr lang="en-US" dirty="0" smtClean="0"/>
              <a:t>. 2016 Guidelines G.2.</a:t>
            </a:r>
          </a:p>
          <a:p>
            <a:endParaRPr lang="en-US" dirty="0" smtClean="0"/>
          </a:p>
          <a:p>
            <a:r>
              <a:rPr lang="en-US" dirty="0" smtClean="0"/>
              <a:t>The </a:t>
            </a:r>
            <a:r>
              <a:rPr lang="en-US" dirty="0"/>
              <a:t>social worker regularly assigned to the Indian child does not qualify as a QEW. </a:t>
            </a:r>
          </a:p>
          <a:p>
            <a:pPr>
              <a:buFont typeface="Wingdings" panose="05000000000000000000" pitchFamily="2" charset="2"/>
              <a:buChar char="Ø"/>
            </a:pPr>
            <a:endParaRPr lang="en-US" dirty="0" smtClean="0"/>
          </a:p>
          <a:p>
            <a:pPr>
              <a:buFont typeface="Wingdings" panose="05000000000000000000" pitchFamily="2" charset="2"/>
              <a:buChar char="Ø"/>
            </a:pPr>
            <a:r>
              <a:rPr lang="en-US" dirty="0" smtClean="0"/>
              <a:t>GAL Tip: work with the Tribe</a:t>
            </a:r>
          </a:p>
          <a:p>
            <a:pPr marL="274320" lvl="1" indent="0">
              <a:buNone/>
            </a:pPr>
            <a:r>
              <a:rPr lang="en-US" dirty="0" smtClean="0"/>
              <a:t>Shared resource</a:t>
            </a:r>
          </a:p>
          <a:p>
            <a:pPr marL="0" indent="0">
              <a:buNone/>
            </a:pPr>
            <a:endParaRPr lang="en-US" dirty="0"/>
          </a:p>
        </p:txBody>
      </p:sp>
    </p:spTree>
    <p:extLst>
      <p:ext uri="{BB962C8B-B14F-4D97-AF65-F5344CB8AC3E}">
        <p14:creationId xmlns:p14="http://schemas.microsoft.com/office/powerpoint/2010/main" val="392761642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Active Efforts</a:t>
            </a:r>
            <a:endParaRPr lang="en-US" dirty="0"/>
          </a:p>
        </p:txBody>
      </p:sp>
      <p:sp>
        <p:nvSpPr>
          <p:cNvPr id="3" name="Content Placeholder 2"/>
          <p:cNvSpPr>
            <a:spLocks noGrp="1"/>
          </p:cNvSpPr>
          <p:nvPr>
            <p:ph sz="quarter" idx="1"/>
          </p:nvPr>
        </p:nvSpPr>
        <p:spPr>
          <a:xfrm>
            <a:off x="301752" y="1527047"/>
            <a:ext cx="8503920" cy="4920887"/>
          </a:xfrm>
        </p:spPr>
        <p:txBody>
          <a:bodyPr>
            <a:normAutofit fontScale="85000" lnSpcReduction="20000"/>
          </a:bodyPr>
          <a:lstStyle/>
          <a:p>
            <a:r>
              <a:rPr lang="en-US" dirty="0"/>
              <a:t>The Court must find active efforts have been made to provide remedial services and rehabilitative programs designed to prevent the breakup of the Indian family and that these efforts have proved unsuccessful. 25 U.S.C. § 1912(d); 25 C.F.R. § </a:t>
            </a:r>
            <a:r>
              <a:rPr lang="en-US" dirty="0" smtClean="0"/>
              <a:t>23.120</a:t>
            </a:r>
          </a:p>
          <a:p>
            <a:r>
              <a:rPr lang="en-US" dirty="0"/>
              <a:t>Active efforts is defined in </a:t>
            </a:r>
            <a:r>
              <a:rPr lang="en-US" dirty="0" smtClean="0"/>
              <a:t>Rule at 25 C.F.R. § 23.2 &amp; the </a:t>
            </a:r>
            <a:r>
              <a:rPr lang="en-US" dirty="0"/>
              <a:t>2016 BIA Guidelines E.1 but not ICWA statute. </a:t>
            </a:r>
            <a:endParaRPr lang="en-US" dirty="0" smtClean="0"/>
          </a:p>
          <a:p>
            <a:pPr lvl="1"/>
            <a:r>
              <a:rPr lang="en-US" dirty="0" smtClean="0"/>
              <a:t>The </a:t>
            </a:r>
            <a:r>
              <a:rPr lang="en-US" dirty="0"/>
              <a:t>active efforts standard requires more than the reasonable efforts standard. </a:t>
            </a:r>
            <a:r>
              <a:rPr lang="en-US" i="1" dirty="0"/>
              <a:t>People ex rel. A.R., </a:t>
            </a:r>
            <a:r>
              <a:rPr lang="en-US" dirty="0"/>
              <a:t>310 P.3d 1007 (COA 2012). </a:t>
            </a:r>
            <a:endParaRPr lang="en-US" dirty="0" smtClean="0"/>
          </a:p>
          <a:p>
            <a:pPr lvl="1"/>
            <a:r>
              <a:rPr lang="en-US" dirty="0" smtClean="0"/>
              <a:t>Active </a:t>
            </a:r>
            <a:r>
              <a:rPr lang="en-US" dirty="0"/>
              <a:t>efforts are affirmative, active, thorough and timely efforts intended to maintain or reunite an Indian child with his/her family, 2016 Guidelines L.1., and must be documented in detail in the record, 25 C.F.R. § 23.120. </a:t>
            </a:r>
            <a:endParaRPr lang="en-US" dirty="0" smtClean="0"/>
          </a:p>
          <a:p>
            <a:pPr lvl="1"/>
            <a:r>
              <a:rPr lang="en-US" dirty="0" smtClean="0"/>
              <a:t>Active </a:t>
            </a:r>
            <a:r>
              <a:rPr lang="en-US" dirty="0"/>
              <a:t>efforts include: a comprehensive assessment of the Indian child’s family circumstances, inviting representatives of the Indian child’s Tribe to participate in providing support &amp; services and case events and offering and employing all available &amp; culturally appropriate family preservation strategies. See 25 C.F.R. § 23.2 (1) – (11).</a:t>
            </a:r>
          </a:p>
        </p:txBody>
      </p:sp>
    </p:spTree>
    <p:extLst>
      <p:ext uri="{BB962C8B-B14F-4D97-AF65-F5344CB8AC3E}">
        <p14:creationId xmlns:p14="http://schemas.microsoft.com/office/powerpoint/2010/main" val="7520656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ICWA Matters</a:t>
            </a:r>
            <a:endParaRPr lang="en-US" dirty="0"/>
          </a:p>
        </p:txBody>
      </p:sp>
      <p:pic>
        <p:nvPicPr>
          <p:cNvPr id="2050" name="Picture 2" descr="C:\Users\veronicapacheco\AppData\Local\Microsoft\Windows\Temporary Internet Files\Content.Outlook\VMVWPTG9\IMG_1231.jpg"/>
          <p:cNvPicPr>
            <a:picLocks noChangeAspect="1" noChangeArrowheads="1"/>
          </p:cNvPicPr>
          <p:nvPr/>
        </p:nvPicPr>
        <p:blipFill rotWithShape="1">
          <a:blip r:embed="rId2">
            <a:extLst>
              <a:ext uri="{28A0092B-C50C-407E-A947-70E740481C1C}">
                <a14:useLocalDpi xmlns:a14="http://schemas.microsoft.com/office/drawing/2010/main" val="0"/>
              </a:ext>
            </a:extLst>
          </a:blip>
          <a:srcRect b="50000"/>
          <a:stretch/>
        </p:blipFill>
        <p:spPr bwMode="auto">
          <a:xfrm>
            <a:off x="402266" y="1042473"/>
            <a:ext cx="3978081" cy="2652054"/>
          </a:xfrm>
          <a:prstGeom prst="rect">
            <a:avLst/>
          </a:prstGeom>
          <a:noFill/>
          <a:extLst>
            <a:ext uri="{909E8E84-426E-40DD-AFC4-6F175D3DCCD1}">
              <a14:hiddenFill xmlns:a14="http://schemas.microsoft.com/office/drawing/2010/main">
                <a:solidFill>
                  <a:srgbClr val="FFFFFF"/>
                </a:solidFill>
              </a14:hiddenFill>
            </a:ext>
          </a:extLst>
        </p:spPr>
      </p:pic>
      <p:pic>
        <p:nvPicPr>
          <p:cNvPr id="2053" name="Picture 5" descr="C:\Users\veronicapacheco\AppData\Local\Microsoft\Windows\Temporary Internet Files\Content.Outlook\VMVWPTG9\IMG_1270.jpg"/>
          <p:cNvPicPr>
            <a:picLocks noChangeAspect="1" noChangeArrowheads="1"/>
          </p:cNvPicPr>
          <p:nvPr/>
        </p:nvPicPr>
        <p:blipFill rotWithShape="1">
          <a:blip r:embed="rId3">
            <a:extLst>
              <a:ext uri="{28A0092B-C50C-407E-A947-70E740481C1C}">
                <a14:useLocalDpi xmlns:a14="http://schemas.microsoft.com/office/drawing/2010/main" val="0"/>
              </a:ext>
            </a:extLst>
          </a:blip>
          <a:srcRect t="14680" b="44788"/>
          <a:stretch/>
        </p:blipFill>
        <p:spPr bwMode="auto">
          <a:xfrm>
            <a:off x="3908553" y="1044095"/>
            <a:ext cx="4907602" cy="2652145"/>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C:\Users\veronicapacheco\AppData\Local\Microsoft\Windows\Temporary Internet Files\Content.Outlook\VMVWPTG9\IMG_1264 (2).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71556" y="3505147"/>
            <a:ext cx="3808246" cy="2856185"/>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C:\Users\veronicapacheco\AppData\Local\Microsoft\Windows\Temporary Internet Files\Content.Outlook\VMVWPTG9\IMG_1280.jpg"/>
          <p:cNvPicPr>
            <a:picLocks noChangeAspect="1" noChangeArrowheads="1"/>
          </p:cNvPicPr>
          <p:nvPr/>
        </p:nvPicPr>
        <p:blipFill rotWithShape="1">
          <a:blip r:embed="rId5">
            <a:extLst>
              <a:ext uri="{28A0092B-C50C-407E-A947-70E740481C1C}">
                <a14:useLocalDpi xmlns:a14="http://schemas.microsoft.com/office/drawing/2010/main" val="0"/>
              </a:ext>
            </a:extLst>
          </a:blip>
          <a:srcRect l="18085" t="32581" r="22312" b="23741"/>
          <a:stretch/>
        </p:blipFill>
        <p:spPr bwMode="auto">
          <a:xfrm>
            <a:off x="5891120" y="3503439"/>
            <a:ext cx="2925035" cy="2858019"/>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C:\Users\veronicapacheco\AppData\Local\Microsoft\Windows\Temporary Internet Files\Content.Outlook\VMVWPTG9\IMG_1252.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90921" y="3513168"/>
            <a:ext cx="2152402" cy="28698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7908094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Placement Preferences</a:t>
            </a:r>
            <a:endParaRPr lang="en-US" dirty="0"/>
          </a:p>
        </p:txBody>
      </p:sp>
      <p:sp>
        <p:nvSpPr>
          <p:cNvPr id="3" name="Content Placeholder 2"/>
          <p:cNvSpPr>
            <a:spLocks noGrp="1"/>
          </p:cNvSpPr>
          <p:nvPr>
            <p:ph sz="quarter" idx="1"/>
          </p:nvPr>
        </p:nvSpPr>
        <p:spPr/>
        <p:txBody>
          <a:bodyPr>
            <a:normAutofit fontScale="92500" lnSpcReduction="10000"/>
          </a:bodyPr>
          <a:lstStyle/>
          <a:p>
            <a:pPr marL="0" indent="0">
              <a:buNone/>
            </a:pPr>
            <a:r>
              <a:rPr lang="en-US" dirty="0"/>
              <a:t>Indian child foster care or </a:t>
            </a:r>
            <a:r>
              <a:rPr lang="en-US" dirty="0" err="1"/>
              <a:t>preadoptive</a:t>
            </a:r>
            <a:r>
              <a:rPr lang="en-US" dirty="0"/>
              <a:t> placement shall be the least restrictive setting which most approximates a family and in which his special needs, if any, may be met and within reasonable proximity to his or her home.  In any foster care or </a:t>
            </a:r>
            <a:r>
              <a:rPr lang="en-US" dirty="0" err="1"/>
              <a:t>preadoptive</a:t>
            </a:r>
            <a:r>
              <a:rPr lang="en-US" dirty="0"/>
              <a:t> placement, a preference shall be given, in the absence of good cause to the contrary, to placement with </a:t>
            </a:r>
          </a:p>
          <a:p>
            <a:pPr lvl="1"/>
            <a:r>
              <a:rPr lang="en-US" dirty="0" smtClean="0"/>
              <a:t>Member </a:t>
            </a:r>
            <a:r>
              <a:rPr lang="en-US" dirty="0"/>
              <a:t>of Indian child’s extended family; </a:t>
            </a:r>
          </a:p>
          <a:p>
            <a:pPr lvl="1"/>
            <a:r>
              <a:rPr lang="en-US" dirty="0" smtClean="0"/>
              <a:t>foster </a:t>
            </a:r>
            <a:r>
              <a:rPr lang="en-US" dirty="0"/>
              <a:t>home authorized by Tribe; </a:t>
            </a:r>
          </a:p>
          <a:p>
            <a:pPr lvl="1"/>
            <a:r>
              <a:rPr lang="en-US" dirty="0" smtClean="0"/>
              <a:t>Indian </a:t>
            </a:r>
            <a:r>
              <a:rPr lang="en-US" dirty="0"/>
              <a:t>foster home licensed by non-Indian licensing authority or</a:t>
            </a:r>
          </a:p>
          <a:p>
            <a:pPr lvl="1"/>
            <a:r>
              <a:rPr lang="en-US" dirty="0" smtClean="0"/>
              <a:t>Institution </a:t>
            </a:r>
            <a:r>
              <a:rPr lang="en-US" dirty="0"/>
              <a:t>approved by tribe or operated by Indian organization.</a:t>
            </a:r>
          </a:p>
          <a:p>
            <a:pPr marL="0" indent="0">
              <a:buNone/>
            </a:pPr>
            <a:r>
              <a:rPr lang="en-US" dirty="0"/>
              <a:t>25 U.S.C. 1915(b), 25 C.F.R. § 23.131, 2016 Guidelines H.2 </a:t>
            </a:r>
          </a:p>
          <a:p>
            <a:endParaRPr lang="en-US" dirty="0"/>
          </a:p>
        </p:txBody>
      </p:sp>
    </p:spTree>
    <p:extLst>
      <p:ext uri="{BB962C8B-B14F-4D97-AF65-F5344CB8AC3E}">
        <p14:creationId xmlns:p14="http://schemas.microsoft.com/office/powerpoint/2010/main" val="87100023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Departure from Placement Preferences</a:t>
            </a:r>
            <a:endParaRPr lang="en-US" dirty="0"/>
          </a:p>
        </p:txBody>
      </p:sp>
      <p:sp>
        <p:nvSpPr>
          <p:cNvPr id="3" name="Content Placeholder 2"/>
          <p:cNvSpPr>
            <a:spLocks noGrp="1"/>
          </p:cNvSpPr>
          <p:nvPr>
            <p:ph sz="quarter" idx="1"/>
          </p:nvPr>
        </p:nvSpPr>
        <p:spPr>
          <a:xfrm>
            <a:off x="301752" y="1527048"/>
            <a:ext cx="8503920" cy="4986874"/>
          </a:xfrm>
        </p:spPr>
        <p:txBody>
          <a:bodyPr>
            <a:normAutofit lnSpcReduction="10000"/>
          </a:bodyPr>
          <a:lstStyle/>
          <a:p>
            <a:r>
              <a:rPr lang="en-US" dirty="0"/>
              <a:t>The party seeking departure from the placement </a:t>
            </a:r>
            <a:r>
              <a:rPr lang="en-US" dirty="0" smtClean="0"/>
              <a:t>preferences</a:t>
            </a:r>
          </a:p>
          <a:p>
            <a:pPr lvl="1"/>
            <a:r>
              <a:rPr lang="en-US" dirty="0" smtClean="0"/>
              <a:t>must </a:t>
            </a:r>
            <a:r>
              <a:rPr lang="en-US" dirty="0"/>
              <a:t>state the specifics of its assertion </a:t>
            </a:r>
            <a:r>
              <a:rPr lang="en-US" dirty="0" smtClean="0"/>
              <a:t>that good cause to depart orally </a:t>
            </a:r>
            <a:r>
              <a:rPr lang="en-US" dirty="0"/>
              <a:t>on the record or in writing and </a:t>
            </a:r>
            <a:endParaRPr lang="en-US" dirty="0" smtClean="0"/>
          </a:p>
          <a:p>
            <a:pPr lvl="1"/>
            <a:r>
              <a:rPr lang="en-US" dirty="0" smtClean="0"/>
              <a:t>bears </a:t>
            </a:r>
            <a:r>
              <a:rPr lang="en-US" dirty="0"/>
              <a:t>the burden of proving by clear and convincing evidence that there is “good cause” to depart from the preferences. </a:t>
            </a:r>
            <a:endParaRPr lang="en-US" dirty="0" smtClean="0"/>
          </a:p>
          <a:p>
            <a:pPr marL="274320" lvl="1" indent="0">
              <a:buNone/>
            </a:pPr>
            <a:r>
              <a:rPr lang="en-US" dirty="0" smtClean="0"/>
              <a:t>Rule </a:t>
            </a:r>
            <a:r>
              <a:rPr lang="en-US" dirty="0"/>
              <a:t>25 C.F.R. § 23.132(b). </a:t>
            </a:r>
            <a:endParaRPr lang="en-US" dirty="0" smtClean="0"/>
          </a:p>
          <a:p>
            <a:r>
              <a:rPr lang="en-US" dirty="0" smtClean="0"/>
              <a:t>Must be on record or in writing </a:t>
            </a:r>
            <a:r>
              <a:rPr lang="en-US" sz="2000" dirty="0" smtClean="0"/>
              <a:t>Final Rule 25 C.F.R. § 23.132, 2016 Guideline H.4</a:t>
            </a:r>
            <a:endParaRPr lang="en-US" dirty="0" smtClean="0"/>
          </a:p>
          <a:p>
            <a:r>
              <a:rPr lang="en-US" dirty="0" smtClean="0"/>
              <a:t>Good </a:t>
            </a:r>
            <a:r>
              <a:rPr lang="en-US" dirty="0"/>
              <a:t>cause to depart from the preferences requires a detailed explanation of all efforts to comply with the preferences and is limited to enumerated considerations. </a:t>
            </a:r>
            <a:r>
              <a:rPr lang="en-US" sz="2400" dirty="0"/>
              <a:t>Rule 25 C.F.R. § 23.132. </a:t>
            </a:r>
            <a:endParaRPr lang="en-US" sz="2400" dirty="0" smtClean="0"/>
          </a:p>
        </p:txBody>
      </p:sp>
    </p:spTree>
    <p:extLst>
      <p:ext uri="{BB962C8B-B14F-4D97-AF65-F5344CB8AC3E}">
        <p14:creationId xmlns:p14="http://schemas.microsoft.com/office/powerpoint/2010/main" val="95080592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Good Cause</a:t>
            </a:r>
            <a:endParaRPr lang="en-US" dirty="0"/>
          </a:p>
        </p:txBody>
      </p:sp>
      <p:sp>
        <p:nvSpPr>
          <p:cNvPr id="3" name="Content Placeholder 2"/>
          <p:cNvSpPr>
            <a:spLocks noGrp="1"/>
          </p:cNvSpPr>
          <p:nvPr>
            <p:ph sz="quarter" idx="1"/>
          </p:nvPr>
        </p:nvSpPr>
        <p:spPr/>
        <p:txBody>
          <a:bodyPr>
            <a:normAutofit fontScale="92500" lnSpcReduction="10000"/>
          </a:bodyPr>
          <a:lstStyle/>
          <a:p>
            <a:r>
              <a:rPr lang="en-US" dirty="0"/>
              <a:t>Good cause includes: </a:t>
            </a:r>
            <a:endParaRPr lang="en-US" dirty="0" smtClean="0"/>
          </a:p>
          <a:p>
            <a:pPr lvl="1"/>
            <a:r>
              <a:rPr lang="en-US" dirty="0"/>
              <a:t>R</a:t>
            </a:r>
            <a:r>
              <a:rPr lang="en-US" dirty="0" smtClean="0"/>
              <a:t>equest </a:t>
            </a:r>
            <a:r>
              <a:rPr lang="en-US" dirty="0"/>
              <a:t>of the Indian child’s </a:t>
            </a:r>
            <a:r>
              <a:rPr lang="en-US" dirty="0" smtClean="0"/>
              <a:t>parent</a:t>
            </a:r>
          </a:p>
          <a:p>
            <a:pPr lvl="1"/>
            <a:r>
              <a:rPr lang="en-US" b="1" dirty="0" smtClean="0"/>
              <a:t>Request </a:t>
            </a:r>
            <a:r>
              <a:rPr lang="en-US" b="1" dirty="0"/>
              <a:t>of the child</a:t>
            </a:r>
            <a:r>
              <a:rPr lang="en-US" dirty="0"/>
              <a:t>, if the child is of sufficient age and capacity to understand the decision that is being </a:t>
            </a:r>
            <a:r>
              <a:rPr lang="en-US" dirty="0" smtClean="0"/>
              <a:t>made</a:t>
            </a:r>
          </a:p>
          <a:p>
            <a:pPr lvl="1"/>
            <a:r>
              <a:rPr lang="en-US" dirty="0" smtClean="0"/>
              <a:t>Presence of </a:t>
            </a:r>
            <a:r>
              <a:rPr lang="en-US" dirty="0"/>
              <a:t>sibling attachment that can be maintained only through particular placement </a:t>
            </a:r>
            <a:endParaRPr lang="en-US" dirty="0" smtClean="0"/>
          </a:p>
          <a:p>
            <a:pPr lvl="1"/>
            <a:r>
              <a:rPr lang="en-US" dirty="0" smtClean="0"/>
              <a:t>Extraordinary </a:t>
            </a:r>
            <a:r>
              <a:rPr lang="en-US" dirty="0"/>
              <a:t>needs of the Indian </a:t>
            </a:r>
            <a:r>
              <a:rPr lang="en-US" dirty="0" smtClean="0"/>
              <a:t>child</a:t>
            </a:r>
          </a:p>
          <a:p>
            <a:pPr lvl="1"/>
            <a:r>
              <a:rPr lang="en-US" dirty="0" smtClean="0"/>
              <a:t>Unavailability of a suitable placement after court determines diligent search conducted, but none located. </a:t>
            </a:r>
            <a:endParaRPr lang="en-US" dirty="0"/>
          </a:p>
          <a:p>
            <a:pPr marL="0" indent="0">
              <a:buNone/>
            </a:pPr>
            <a:r>
              <a:rPr lang="en-US" sz="2000" dirty="0" smtClean="0"/>
              <a:t>Final </a:t>
            </a:r>
            <a:r>
              <a:rPr lang="en-US" sz="2000" dirty="0"/>
              <a:t>Rule C.F.R. § 23.132(c</a:t>
            </a:r>
            <a:r>
              <a:rPr lang="en-US" sz="2000" dirty="0" smtClean="0"/>
              <a:t>), 2016 Guideline H.4 </a:t>
            </a:r>
            <a:endParaRPr lang="en-US" sz="2000" dirty="0"/>
          </a:p>
          <a:p>
            <a:r>
              <a:rPr lang="en-US" dirty="0"/>
              <a:t>Good cause does not </a:t>
            </a:r>
            <a:r>
              <a:rPr lang="en-US" dirty="0" smtClean="0"/>
              <a:t>include “socioeconomic status of any placement” or </a:t>
            </a:r>
            <a:r>
              <a:rPr lang="en-US" dirty="0"/>
              <a:t>“ordinary bonding</a:t>
            </a:r>
            <a:r>
              <a:rPr lang="en-US" dirty="0" smtClean="0"/>
              <a:t>”</a:t>
            </a:r>
            <a:r>
              <a:rPr lang="en-US" sz="2000" dirty="0" smtClean="0"/>
              <a:t> Final Rule C.F.R. § 23.132(d) &amp; (e), 2016 Guideline H.5</a:t>
            </a:r>
            <a:endParaRPr lang="en-US" dirty="0"/>
          </a:p>
          <a:p>
            <a:endParaRPr lang="en-US" dirty="0"/>
          </a:p>
        </p:txBody>
      </p:sp>
    </p:spTree>
    <p:extLst>
      <p:ext uri="{BB962C8B-B14F-4D97-AF65-F5344CB8AC3E}">
        <p14:creationId xmlns:p14="http://schemas.microsoft.com/office/powerpoint/2010/main" val="164693188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Termination of Parental Rights</a:t>
            </a:r>
            <a:endParaRPr lang="en-US" dirty="0"/>
          </a:p>
        </p:txBody>
      </p:sp>
      <p:sp>
        <p:nvSpPr>
          <p:cNvPr id="3" name="Content Placeholder 2"/>
          <p:cNvSpPr>
            <a:spLocks noGrp="1"/>
          </p:cNvSpPr>
          <p:nvPr>
            <p:ph sz="quarter" idx="1"/>
          </p:nvPr>
        </p:nvSpPr>
        <p:spPr/>
        <p:txBody>
          <a:bodyPr>
            <a:normAutofit lnSpcReduction="10000"/>
          </a:bodyPr>
          <a:lstStyle/>
          <a:p>
            <a:r>
              <a:rPr lang="en-US" dirty="0" smtClean="0"/>
              <a:t>Separate child custody proceeding under ICWA</a:t>
            </a:r>
            <a:endParaRPr lang="en-US" dirty="0"/>
          </a:p>
          <a:p>
            <a:r>
              <a:rPr lang="en-US" dirty="0" smtClean="0"/>
              <a:t>Need:</a:t>
            </a:r>
          </a:p>
          <a:p>
            <a:pPr lvl="1"/>
            <a:r>
              <a:rPr lang="en-US" dirty="0" smtClean="0"/>
              <a:t>ICWA Notice </a:t>
            </a:r>
          </a:p>
          <a:p>
            <a:pPr lvl="1"/>
            <a:r>
              <a:rPr lang="en-US" dirty="0" smtClean="0"/>
              <a:t>Proof beyond a reasonable doubt</a:t>
            </a:r>
          </a:p>
          <a:p>
            <a:pPr lvl="1"/>
            <a:r>
              <a:rPr lang="en-US" dirty="0" smtClean="0"/>
              <a:t>Causal connection between the conditions &amp; likelihood that continued custody will result in serious emotional/physical damage</a:t>
            </a:r>
          </a:p>
          <a:p>
            <a:pPr lvl="1"/>
            <a:r>
              <a:rPr lang="en-US" dirty="0" smtClean="0"/>
              <a:t>QEW</a:t>
            </a:r>
          </a:p>
          <a:p>
            <a:pPr lvl="1"/>
            <a:r>
              <a:rPr lang="en-US" dirty="0" smtClean="0"/>
              <a:t>Active efforts to prevent breakup</a:t>
            </a:r>
          </a:p>
          <a:p>
            <a:r>
              <a:rPr lang="en-US" dirty="0" smtClean="0"/>
              <a:t>20-day continuance by parent/Indian custodian/Tribe as of right</a:t>
            </a:r>
            <a:endParaRPr lang="en-US" dirty="0"/>
          </a:p>
        </p:txBody>
      </p:sp>
      <p:pic>
        <p:nvPicPr>
          <p:cNvPr id="4" name="Picture 3"/>
          <p:cNvPicPr>
            <a:picLocks noChangeAspect="1"/>
          </p:cNvPicPr>
          <p:nvPr/>
        </p:nvPicPr>
        <p:blipFill>
          <a:blip r:embed="rId2"/>
          <a:stretch>
            <a:fillRect/>
          </a:stretch>
        </p:blipFill>
        <p:spPr>
          <a:xfrm>
            <a:off x="6985948" y="3974701"/>
            <a:ext cx="1572904" cy="1963082"/>
          </a:xfrm>
          <a:prstGeom prst="rect">
            <a:avLst/>
          </a:prstGeom>
        </p:spPr>
      </p:pic>
    </p:spTree>
    <p:extLst>
      <p:ext uri="{BB962C8B-B14F-4D97-AF65-F5344CB8AC3E}">
        <p14:creationId xmlns:p14="http://schemas.microsoft.com/office/powerpoint/2010/main" val="74040421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Transfer</a:t>
            </a:r>
            <a:endParaRPr lang="en-US" dirty="0"/>
          </a:p>
        </p:txBody>
      </p:sp>
      <p:sp>
        <p:nvSpPr>
          <p:cNvPr id="3" name="Content Placeholder 2"/>
          <p:cNvSpPr>
            <a:spLocks noGrp="1"/>
          </p:cNvSpPr>
          <p:nvPr>
            <p:ph sz="quarter" idx="1"/>
          </p:nvPr>
        </p:nvSpPr>
        <p:spPr>
          <a:xfrm>
            <a:off x="301752" y="1527048"/>
            <a:ext cx="8503920" cy="4713496"/>
          </a:xfrm>
        </p:spPr>
        <p:txBody>
          <a:bodyPr>
            <a:normAutofit/>
          </a:bodyPr>
          <a:lstStyle/>
          <a:p>
            <a:pPr marL="0" indent="0">
              <a:buNone/>
            </a:pPr>
            <a:r>
              <a:rPr lang="en-US" dirty="0"/>
              <a:t>The court shall transfer the proceeding to the jurisdiction of the tribe upon the petition of either parent, Indian custodian or Indian child’s tribe unless good cause supports denial of the transfer.  </a:t>
            </a:r>
            <a:r>
              <a:rPr lang="en-US" sz="2000" dirty="0"/>
              <a:t>25 U.S.C. § 1911(b), Rule 25 C.F.R. § 23.115</a:t>
            </a:r>
            <a:r>
              <a:rPr lang="en-US" sz="2000" dirty="0" smtClean="0"/>
              <a:t>.</a:t>
            </a:r>
            <a:endParaRPr lang="en-US" dirty="0" smtClean="0"/>
          </a:p>
          <a:p>
            <a:r>
              <a:rPr lang="en-US" dirty="0"/>
              <a:t>Denial of Transfer:  </a:t>
            </a:r>
            <a:endParaRPr lang="en-US" dirty="0" smtClean="0"/>
          </a:p>
          <a:p>
            <a:pPr lvl="1"/>
            <a:r>
              <a:rPr lang="en-US" dirty="0" smtClean="0"/>
              <a:t>Objection </a:t>
            </a:r>
            <a:r>
              <a:rPr lang="en-US" dirty="0"/>
              <a:t>by either parent, </a:t>
            </a:r>
            <a:endParaRPr lang="en-US" dirty="0" smtClean="0"/>
          </a:p>
          <a:p>
            <a:pPr lvl="1"/>
            <a:r>
              <a:rPr lang="en-US" dirty="0" smtClean="0"/>
              <a:t>Tribal </a:t>
            </a:r>
            <a:r>
              <a:rPr lang="en-US" dirty="0"/>
              <a:t>court declines or </a:t>
            </a:r>
            <a:endParaRPr lang="en-US" dirty="0" smtClean="0"/>
          </a:p>
          <a:p>
            <a:pPr lvl="1"/>
            <a:r>
              <a:rPr lang="en-US" dirty="0" smtClean="0"/>
              <a:t>good </a:t>
            </a:r>
            <a:r>
              <a:rPr lang="en-US" dirty="0"/>
              <a:t>cause exists for </a:t>
            </a:r>
            <a:r>
              <a:rPr lang="en-US" dirty="0" smtClean="0"/>
              <a:t>denial.</a:t>
            </a:r>
            <a:r>
              <a:rPr lang="en-US" sz="1500" dirty="0" smtClean="0"/>
              <a:t> </a:t>
            </a:r>
          </a:p>
          <a:p>
            <a:pPr marL="274320" lvl="1" indent="0">
              <a:buNone/>
            </a:pPr>
            <a:r>
              <a:rPr lang="en-US" sz="2000" dirty="0" smtClean="0"/>
              <a:t>Final Rule 25 C.F.R. § 23.117, 2016 Guideline F.4</a:t>
            </a:r>
            <a:endParaRPr lang="en-US" sz="3200" dirty="0" smtClean="0"/>
          </a:p>
        </p:txBody>
      </p:sp>
    </p:spTree>
    <p:extLst>
      <p:ext uri="{BB962C8B-B14F-4D97-AF65-F5344CB8AC3E}">
        <p14:creationId xmlns:p14="http://schemas.microsoft.com/office/powerpoint/2010/main" val="187562895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Good Cause to Deny Transfer</a:t>
            </a:r>
            <a:endParaRPr lang="en-US" dirty="0"/>
          </a:p>
        </p:txBody>
      </p:sp>
      <p:sp>
        <p:nvSpPr>
          <p:cNvPr id="3" name="Content Placeholder 2"/>
          <p:cNvSpPr>
            <a:spLocks noGrp="1"/>
          </p:cNvSpPr>
          <p:nvPr>
            <p:ph sz="quarter" idx="1"/>
          </p:nvPr>
        </p:nvSpPr>
        <p:spPr/>
        <p:txBody>
          <a:bodyPr/>
          <a:lstStyle/>
          <a:p>
            <a:r>
              <a:rPr lang="en-US" dirty="0" smtClean="0"/>
              <a:t>Must be on record or provided in writing </a:t>
            </a:r>
            <a:r>
              <a:rPr lang="en-US" sz="2000" dirty="0" smtClean="0"/>
              <a:t>Final Rule 25 C.F.R. § 23.118(a), 2016 Guideline F.5</a:t>
            </a:r>
          </a:p>
          <a:p>
            <a:r>
              <a:rPr lang="en-US" dirty="0"/>
              <a:t>Good Cause: ICWA does not define good cause. </a:t>
            </a:r>
            <a:endParaRPr lang="en-US" dirty="0" smtClean="0"/>
          </a:p>
          <a:p>
            <a:r>
              <a:rPr lang="en-US" dirty="0" smtClean="0"/>
              <a:t>The Final Rule </a:t>
            </a:r>
            <a:r>
              <a:rPr lang="en-US" dirty="0"/>
              <a:t>precludes consideration of </a:t>
            </a:r>
            <a:endParaRPr lang="en-US" dirty="0" smtClean="0"/>
          </a:p>
          <a:p>
            <a:pPr lvl="1"/>
            <a:r>
              <a:rPr lang="en-US" dirty="0" smtClean="0"/>
              <a:t>Advanced stage if no notice</a:t>
            </a:r>
          </a:p>
          <a:p>
            <a:pPr lvl="1"/>
            <a:r>
              <a:rPr lang="en-US" dirty="0" smtClean="0"/>
              <a:t>Prior proceedings where no transfer requested</a:t>
            </a:r>
          </a:p>
          <a:p>
            <a:pPr lvl="1"/>
            <a:r>
              <a:rPr lang="en-US" dirty="0" smtClean="0"/>
              <a:t>Affect the child’s placement</a:t>
            </a:r>
          </a:p>
          <a:p>
            <a:pPr lvl="1"/>
            <a:r>
              <a:rPr lang="en-US" dirty="0" smtClean="0"/>
              <a:t>Indian child’s cultural connections with the Tribe</a:t>
            </a:r>
          </a:p>
          <a:p>
            <a:pPr lvl="1"/>
            <a:r>
              <a:rPr lang="en-US" dirty="0" smtClean="0"/>
              <a:t>Socioeconomic conditions or an negative perception of Tribal or BIA social services or judicial systems.</a:t>
            </a:r>
          </a:p>
          <a:p>
            <a:pPr marL="274320" lvl="1" indent="0">
              <a:buNone/>
            </a:pPr>
            <a:r>
              <a:rPr lang="en-US" sz="2000" dirty="0" smtClean="0"/>
              <a:t>25 </a:t>
            </a:r>
            <a:r>
              <a:rPr lang="en-US" sz="2000" dirty="0"/>
              <a:t>C.F.R. § </a:t>
            </a:r>
            <a:r>
              <a:rPr lang="en-US" sz="2000" dirty="0" smtClean="0"/>
              <a:t>23.118, 2016 Guideline F.5 </a:t>
            </a:r>
            <a:endParaRPr lang="en-US" sz="2000" dirty="0"/>
          </a:p>
          <a:p>
            <a:endParaRPr lang="en-US" dirty="0"/>
          </a:p>
        </p:txBody>
      </p:sp>
    </p:spTree>
    <p:extLst>
      <p:ext uri="{BB962C8B-B14F-4D97-AF65-F5344CB8AC3E}">
        <p14:creationId xmlns:p14="http://schemas.microsoft.com/office/powerpoint/2010/main" val="235649779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Small Group Activity</a:t>
            </a:r>
            <a:endParaRPr lang="en-US" dirty="0"/>
          </a:p>
        </p:txBody>
      </p:sp>
      <p:sp>
        <p:nvSpPr>
          <p:cNvPr id="3" name="Content Placeholder 2"/>
          <p:cNvSpPr>
            <a:spLocks noGrp="1"/>
          </p:cNvSpPr>
          <p:nvPr>
            <p:ph sz="quarter" idx="1"/>
          </p:nvPr>
        </p:nvSpPr>
        <p:spPr/>
        <p:txBody>
          <a:bodyPr>
            <a:normAutofit/>
          </a:bodyPr>
          <a:lstStyle/>
          <a:p>
            <a:pPr marL="0" indent="0">
              <a:buNone/>
            </a:pPr>
            <a:endParaRPr lang="en-US" sz="4400" dirty="0" smtClean="0"/>
          </a:p>
          <a:p>
            <a:pPr marL="0" indent="0">
              <a:buNone/>
            </a:pPr>
            <a:r>
              <a:rPr lang="en-US" sz="4400" dirty="0" smtClean="0"/>
              <a:t>Discuss solutions to ICWA scenarios</a:t>
            </a:r>
          </a:p>
          <a:p>
            <a:pPr marL="0" indent="0">
              <a:buNone/>
            </a:pPr>
            <a:endParaRPr lang="en-US" sz="4400" dirty="0"/>
          </a:p>
        </p:txBody>
      </p:sp>
    </p:spTree>
    <p:extLst>
      <p:ext uri="{BB962C8B-B14F-4D97-AF65-F5344CB8AC3E}">
        <p14:creationId xmlns:p14="http://schemas.microsoft.com/office/powerpoint/2010/main" val="20156057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Autofit/>
          </a:bodyPr>
          <a:lstStyle/>
          <a:p>
            <a:r>
              <a:rPr lang="en-US" sz="3200" b="1" dirty="0"/>
              <a:t>Role of </a:t>
            </a:r>
            <a:r>
              <a:rPr lang="en-US" sz="3200" b="1" dirty="0" smtClean="0"/>
              <a:t>GAL</a:t>
            </a:r>
            <a:endParaRPr lang="en-US" sz="3200" b="1" dirty="0"/>
          </a:p>
        </p:txBody>
      </p:sp>
      <p:sp>
        <p:nvSpPr>
          <p:cNvPr id="3" name="Content Placeholder 2"/>
          <p:cNvSpPr>
            <a:spLocks noGrp="1"/>
          </p:cNvSpPr>
          <p:nvPr>
            <p:ph sz="quarter" idx="1"/>
          </p:nvPr>
        </p:nvSpPr>
        <p:spPr>
          <a:xfrm>
            <a:off x="301752" y="1527047"/>
            <a:ext cx="8503920" cy="4806375"/>
          </a:xfrm>
        </p:spPr>
        <p:txBody>
          <a:bodyPr anchor="t">
            <a:normAutofit lnSpcReduction="10000"/>
          </a:bodyPr>
          <a:lstStyle/>
          <a:p>
            <a:r>
              <a:rPr lang="en-US" dirty="0" smtClean="0"/>
              <a:t>Under ICWA, Parties/Participants have affirmative duties</a:t>
            </a:r>
          </a:p>
          <a:p>
            <a:r>
              <a:rPr lang="en-US" dirty="0"/>
              <a:t>Consistent with </a:t>
            </a:r>
            <a:r>
              <a:rPr lang="en-US" dirty="0" smtClean="0"/>
              <a:t>overall goal of </a:t>
            </a:r>
            <a:r>
              <a:rPr lang="en-US" dirty="0"/>
              <a:t>Title </a:t>
            </a:r>
            <a:r>
              <a:rPr lang="en-US" dirty="0" smtClean="0"/>
              <a:t>19 </a:t>
            </a:r>
          </a:p>
          <a:p>
            <a:r>
              <a:rPr lang="en-US" dirty="0" smtClean="0"/>
              <a:t>Consistent with your independent investigation </a:t>
            </a:r>
          </a:p>
          <a:p>
            <a:pPr lvl="1"/>
            <a:r>
              <a:rPr lang="en-US" dirty="0" smtClean="0"/>
              <a:t>Efforts to understand the child’s unique situation</a:t>
            </a:r>
            <a:endParaRPr lang="en-US" dirty="0"/>
          </a:p>
          <a:p>
            <a:pPr lvl="1"/>
            <a:r>
              <a:rPr lang="en-US" dirty="0" smtClean="0"/>
              <a:t>Efforts </a:t>
            </a:r>
            <a:r>
              <a:rPr lang="en-US" dirty="0"/>
              <a:t>to find siblings, familial supports/placements</a:t>
            </a:r>
          </a:p>
          <a:p>
            <a:pPr lvl="1"/>
            <a:r>
              <a:rPr lang="en-US" dirty="0" smtClean="0"/>
              <a:t>Efforts </a:t>
            </a:r>
            <a:r>
              <a:rPr lang="en-US" dirty="0"/>
              <a:t>to ensure all appropriate services, resources &amp; activities are available to the </a:t>
            </a:r>
            <a:r>
              <a:rPr lang="en-US" dirty="0" smtClean="0"/>
              <a:t>child &amp; her family</a:t>
            </a:r>
          </a:p>
          <a:p>
            <a:pPr lvl="1"/>
            <a:r>
              <a:rPr lang="en-US" dirty="0" smtClean="0"/>
              <a:t>Efforts to ensure permanency for children</a:t>
            </a:r>
          </a:p>
          <a:p>
            <a:pPr lvl="1"/>
            <a:r>
              <a:rPr lang="en-US" dirty="0" smtClean="0"/>
              <a:t>Obtain copies of all documents (Relative Affidavit, ICWA Affidavit &amp; Notices with Attachments, Postal Return Receipts, Tribal &amp; BIA Responses)</a:t>
            </a:r>
          </a:p>
          <a:p>
            <a:pPr lvl="1"/>
            <a:endParaRPr lang="en-US" dirty="0"/>
          </a:p>
          <a:p>
            <a:pPr lvl="1"/>
            <a:endParaRPr lang="en-US" dirty="0" smtClean="0"/>
          </a:p>
        </p:txBody>
      </p:sp>
    </p:spTree>
    <p:extLst>
      <p:ext uri="{BB962C8B-B14F-4D97-AF65-F5344CB8AC3E}">
        <p14:creationId xmlns:p14="http://schemas.microsoft.com/office/powerpoint/2010/main" val="52057934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GAL’s Independent Investigation</a:t>
            </a:r>
            <a:endParaRPr lang="en-US" dirty="0"/>
          </a:p>
        </p:txBody>
      </p:sp>
      <p:sp>
        <p:nvSpPr>
          <p:cNvPr id="3" name="Content Placeholder 2"/>
          <p:cNvSpPr>
            <a:spLocks noGrp="1"/>
          </p:cNvSpPr>
          <p:nvPr>
            <p:ph sz="quarter" idx="1"/>
          </p:nvPr>
        </p:nvSpPr>
        <p:spPr/>
        <p:txBody>
          <a:bodyPr>
            <a:normAutofit fontScale="92500"/>
          </a:bodyPr>
          <a:lstStyle/>
          <a:p>
            <a:pPr marL="0" indent="0">
              <a:buNone/>
            </a:pPr>
            <a:r>
              <a:rPr lang="en-US" dirty="0" smtClean="0"/>
              <a:t>Ask has anyone in your family</a:t>
            </a:r>
          </a:p>
          <a:p>
            <a:pPr marL="274320" lvl="1" indent="0">
              <a:buNone/>
            </a:pPr>
            <a:r>
              <a:rPr lang="en-US" dirty="0" smtClean="0"/>
              <a:t>Ever lived on tribal land?</a:t>
            </a:r>
          </a:p>
          <a:p>
            <a:pPr marL="274320" lvl="1" indent="0">
              <a:buNone/>
            </a:pPr>
            <a:r>
              <a:rPr lang="en-US" dirty="0" smtClean="0"/>
              <a:t>Participated in tribal events?</a:t>
            </a:r>
          </a:p>
          <a:p>
            <a:pPr marL="274320" lvl="1" indent="0">
              <a:buNone/>
            </a:pPr>
            <a:r>
              <a:rPr lang="en-US" dirty="0" smtClean="0"/>
              <a:t>Received services from a tribal office/agency or the federal Indian Health Service?</a:t>
            </a:r>
          </a:p>
          <a:p>
            <a:pPr marL="274320" lvl="1" indent="0">
              <a:buNone/>
            </a:pPr>
            <a:r>
              <a:rPr lang="en-US" dirty="0" smtClean="0"/>
              <a:t>Received benefits from a tribe?</a:t>
            </a:r>
          </a:p>
          <a:p>
            <a:pPr marL="274320" lvl="1" indent="0">
              <a:buNone/>
            </a:pPr>
            <a:endParaRPr lang="en-US" dirty="0"/>
          </a:p>
          <a:p>
            <a:pPr marL="0" indent="0">
              <a:buNone/>
            </a:pPr>
            <a:r>
              <a:rPr lang="en-US" dirty="0" smtClean="0"/>
              <a:t>Strength-based approach: “If your child is eligible to enroll with a tribe, there may be additional services and support.” </a:t>
            </a:r>
          </a:p>
          <a:p>
            <a:pPr marL="274320" lvl="1" indent="0">
              <a:buNone/>
            </a:pPr>
            <a:endParaRPr lang="en-US" dirty="0"/>
          </a:p>
          <a:p>
            <a:pPr marL="0" indent="0">
              <a:buNone/>
            </a:pPr>
            <a:r>
              <a:rPr lang="en-US" dirty="0" smtClean="0"/>
              <a:t>ABA Child Law Practice Vol. 36, No. 1</a:t>
            </a:r>
          </a:p>
          <a:p>
            <a:pPr lvl="1"/>
            <a:endParaRPr lang="en-US" dirty="0"/>
          </a:p>
        </p:txBody>
      </p:sp>
    </p:spTree>
    <p:extLst>
      <p:ext uri="{BB962C8B-B14F-4D97-AF65-F5344CB8AC3E}">
        <p14:creationId xmlns:p14="http://schemas.microsoft.com/office/powerpoint/2010/main" val="4756502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Autofit/>
          </a:bodyPr>
          <a:lstStyle/>
          <a:p>
            <a:r>
              <a:rPr lang="en-US" sz="3200" b="1" dirty="0" smtClean="0"/>
              <a:t>When </a:t>
            </a:r>
            <a:r>
              <a:rPr lang="en-US" sz="3200" b="1" dirty="0"/>
              <a:t>does ICWA apply?</a:t>
            </a:r>
          </a:p>
        </p:txBody>
      </p:sp>
      <p:sp>
        <p:nvSpPr>
          <p:cNvPr id="3" name="Content Placeholder 2"/>
          <p:cNvSpPr>
            <a:spLocks noGrp="1"/>
          </p:cNvSpPr>
          <p:nvPr>
            <p:ph sz="quarter" idx="1"/>
          </p:nvPr>
        </p:nvSpPr>
        <p:spPr>
          <a:xfrm>
            <a:off x="301752" y="1527047"/>
            <a:ext cx="8503920" cy="4806375"/>
          </a:xfrm>
        </p:spPr>
        <p:txBody>
          <a:bodyPr anchor="t">
            <a:normAutofit/>
          </a:bodyPr>
          <a:lstStyle/>
          <a:p>
            <a:pPr marL="0" indent="0">
              <a:buNone/>
            </a:pPr>
            <a:endParaRPr lang="en-US" sz="3600" dirty="0" smtClean="0"/>
          </a:p>
          <a:p>
            <a:pPr marL="0" indent="0">
              <a:buNone/>
            </a:pPr>
            <a:r>
              <a:rPr lang="en-US" sz="3600" dirty="0" smtClean="0"/>
              <a:t>An involuntary foster placement or termination of parental rights (“child custody proceeding”) where the court knows or has reason to know that an </a:t>
            </a:r>
            <a:r>
              <a:rPr lang="en-US" sz="3600" dirty="0"/>
              <a:t>“Indian child</a:t>
            </a:r>
            <a:r>
              <a:rPr lang="en-US" sz="3600" dirty="0" smtClean="0"/>
              <a:t>” is involved. </a:t>
            </a:r>
            <a:r>
              <a:rPr lang="en-US" sz="2400" dirty="0" smtClean="0"/>
              <a:t>25 U.S.C. §§ 1903(1), 1912(a), (e) &amp; (f), Final Rule 25 C.F.R. § 23.103, 2016 Guideline B.2</a:t>
            </a:r>
          </a:p>
          <a:p>
            <a:pPr marL="0" indent="0">
              <a:buNone/>
            </a:pPr>
            <a:endParaRPr lang="en-US" dirty="0"/>
          </a:p>
          <a:p>
            <a:pPr marL="0" indent="0">
              <a:buNone/>
            </a:pPr>
            <a:endParaRPr lang="en-US" sz="865" dirty="0" smtClean="0"/>
          </a:p>
        </p:txBody>
      </p:sp>
    </p:spTree>
    <p:extLst>
      <p:ext uri="{BB962C8B-B14F-4D97-AF65-F5344CB8AC3E}">
        <p14:creationId xmlns:p14="http://schemas.microsoft.com/office/powerpoint/2010/main" val="141988098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Voluntary vs Involuntary</a:t>
            </a:r>
            <a:endParaRPr lang="en-US" dirty="0"/>
          </a:p>
        </p:txBody>
      </p:sp>
      <p:sp>
        <p:nvSpPr>
          <p:cNvPr id="3" name="Content Placeholder 2"/>
          <p:cNvSpPr>
            <a:spLocks noGrp="1"/>
          </p:cNvSpPr>
          <p:nvPr>
            <p:ph sz="quarter" idx="1"/>
          </p:nvPr>
        </p:nvSpPr>
        <p:spPr/>
        <p:txBody>
          <a:bodyPr/>
          <a:lstStyle/>
          <a:p>
            <a:pPr marL="0" indent="0">
              <a:buNone/>
            </a:pPr>
            <a:r>
              <a:rPr lang="en-US" dirty="0" smtClean="0"/>
              <a:t>ICWA applies in voluntary proceedings. </a:t>
            </a:r>
            <a:r>
              <a:rPr lang="en-US" sz="2000" dirty="0" smtClean="0"/>
              <a:t>25 U.S.C. § 1913, Final Rule 25 C.F.R. § 23.103, 2016 Guidelines B.2</a:t>
            </a:r>
          </a:p>
          <a:p>
            <a:pPr marL="0" indent="0">
              <a:buNone/>
            </a:pPr>
            <a:endParaRPr lang="en-US" sz="2000" dirty="0" smtClean="0"/>
          </a:p>
          <a:p>
            <a:pPr marL="0" indent="0">
              <a:buNone/>
            </a:pPr>
            <a:r>
              <a:rPr lang="en-US" dirty="0" smtClean="0"/>
              <a:t>Voluntary must be of parent(s)/Indian custodian’s free will</a:t>
            </a:r>
          </a:p>
          <a:p>
            <a:pPr marL="274320" lvl="1" indent="0">
              <a:buNone/>
            </a:pPr>
            <a:r>
              <a:rPr lang="en-US" sz="2800" dirty="0" smtClean="0"/>
              <a:t>Without threat of removal by a state agency and</a:t>
            </a:r>
          </a:p>
          <a:p>
            <a:pPr marL="274320" lvl="1" indent="0">
              <a:buNone/>
            </a:pPr>
            <a:r>
              <a:rPr lang="en-US" sz="2800" dirty="0" smtClean="0"/>
              <a:t>Regain custody “upon demand” </a:t>
            </a:r>
          </a:p>
          <a:p>
            <a:pPr marL="0" indent="0">
              <a:buNone/>
            </a:pPr>
            <a:r>
              <a:rPr lang="en-US" sz="2000" dirty="0" smtClean="0"/>
              <a:t>Final Rule 25 C.F.R. § 23.103, 2016 Guidelines B.2</a:t>
            </a:r>
            <a:endParaRPr lang="en-US" sz="2000" dirty="0"/>
          </a:p>
        </p:txBody>
      </p:sp>
    </p:spTree>
    <p:extLst>
      <p:ext uri="{BB962C8B-B14F-4D97-AF65-F5344CB8AC3E}">
        <p14:creationId xmlns:p14="http://schemas.microsoft.com/office/powerpoint/2010/main" val="32218521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Court’s Inquiry </a:t>
            </a:r>
            <a:endParaRPr lang="en-US" dirty="0"/>
          </a:p>
        </p:txBody>
      </p:sp>
      <p:sp>
        <p:nvSpPr>
          <p:cNvPr id="3" name="Content Placeholder 2"/>
          <p:cNvSpPr>
            <a:spLocks noGrp="1"/>
          </p:cNvSpPr>
          <p:nvPr>
            <p:ph sz="quarter" idx="1"/>
          </p:nvPr>
        </p:nvSpPr>
        <p:spPr>
          <a:xfrm>
            <a:off x="301752" y="1527048"/>
            <a:ext cx="8503920" cy="4768854"/>
          </a:xfrm>
        </p:spPr>
        <p:txBody>
          <a:bodyPr>
            <a:normAutofit fontScale="92500" lnSpcReduction="10000"/>
          </a:bodyPr>
          <a:lstStyle/>
          <a:p>
            <a:r>
              <a:rPr lang="en-US" sz="2400" dirty="0" smtClean="0"/>
              <a:t>State </a:t>
            </a:r>
            <a:r>
              <a:rPr lang="en-US" sz="2400" dirty="0"/>
              <a:t>court must ask each participant in an emergency or  voluntary or involuntary child-custody proceeding whether the participant knows or has reason to know that the child is an Indian child. </a:t>
            </a:r>
            <a:r>
              <a:rPr lang="en-US" sz="1800" dirty="0"/>
              <a:t>Final Rule 25 </a:t>
            </a:r>
            <a:r>
              <a:rPr lang="en-US" sz="1800" dirty="0" smtClean="0"/>
              <a:t>C.F.R. § </a:t>
            </a:r>
            <a:r>
              <a:rPr lang="en-US" sz="1800" dirty="0"/>
              <a:t>23.107(a</a:t>
            </a:r>
            <a:r>
              <a:rPr lang="en-US" sz="1800" dirty="0" smtClean="0"/>
              <a:t>), 2016 Guideline B. 1</a:t>
            </a:r>
          </a:p>
          <a:p>
            <a:pPr lvl="2">
              <a:buFont typeface="Wingdings" panose="05000000000000000000" pitchFamily="2" charset="2"/>
              <a:buChar char="Ø"/>
            </a:pPr>
            <a:r>
              <a:rPr lang="en-US" dirty="0" smtClean="0"/>
              <a:t>Should be on the record. </a:t>
            </a:r>
            <a:r>
              <a:rPr lang="en-US" i="1" dirty="0" smtClean="0"/>
              <a:t>Id</a:t>
            </a:r>
            <a:r>
              <a:rPr lang="en-US" dirty="0" smtClean="0"/>
              <a:t>.</a:t>
            </a:r>
          </a:p>
          <a:p>
            <a:pPr lvl="2">
              <a:buFont typeface="Wingdings" panose="05000000000000000000" pitchFamily="2" charset="2"/>
              <a:buChar char="Ø"/>
            </a:pPr>
            <a:r>
              <a:rPr lang="en-US" dirty="0" smtClean="0"/>
              <a:t>CAR 3.4</a:t>
            </a:r>
          </a:p>
          <a:p>
            <a:pPr marL="594360" lvl="2" indent="0">
              <a:buNone/>
            </a:pPr>
            <a:endParaRPr lang="en-US" sz="1700" dirty="0" smtClean="0"/>
          </a:p>
          <a:p>
            <a:r>
              <a:rPr lang="en-US" sz="2400" dirty="0" smtClean="0"/>
              <a:t>State </a:t>
            </a:r>
            <a:r>
              <a:rPr lang="en-US" sz="2400" dirty="0"/>
              <a:t>courts must instruct the parties to inform the court if they subsequently receive information that provides reason to know the child is an Indian child. </a:t>
            </a:r>
            <a:r>
              <a:rPr lang="en-US" sz="1800" dirty="0"/>
              <a:t>Final Rule 25 </a:t>
            </a:r>
            <a:r>
              <a:rPr lang="en-US" sz="1800" dirty="0" smtClean="0"/>
              <a:t>C.F.R. § 23.107(a), 2016 Guideline B.1</a:t>
            </a:r>
          </a:p>
          <a:p>
            <a:pPr marL="1097280" lvl="4" indent="0">
              <a:buNone/>
            </a:pPr>
            <a:endParaRPr lang="en-US" sz="2400" i="1" dirty="0" smtClean="0">
              <a:solidFill>
                <a:schemeClr val="accent5">
                  <a:lumMod val="75000"/>
                </a:schemeClr>
              </a:solidFill>
            </a:endParaRPr>
          </a:p>
          <a:p>
            <a:pPr marL="1097280" lvl="4" indent="0">
              <a:buNone/>
            </a:pPr>
            <a:r>
              <a:rPr lang="en-US" sz="2400" i="1" dirty="0" smtClean="0">
                <a:solidFill>
                  <a:schemeClr val="accent5">
                    <a:lumMod val="75000"/>
                  </a:schemeClr>
                </a:solidFill>
              </a:rPr>
              <a:t>Some </a:t>
            </a:r>
            <a:r>
              <a:rPr lang="en-US" sz="2400" i="1" dirty="0">
                <a:solidFill>
                  <a:schemeClr val="accent5">
                    <a:lumMod val="75000"/>
                  </a:schemeClr>
                </a:solidFill>
              </a:rPr>
              <a:t>courts </a:t>
            </a:r>
            <a:r>
              <a:rPr lang="en-US" sz="2400" i="1" dirty="0" smtClean="0">
                <a:solidFill>
                  <a:schemeClr val="accent5">
                    <a:lumMod val="75000"/>
                  </a:schemeClr>
                </a:solidFill>
              </a:rPr>
              <a:t>ask at </a:t>
            </a:r>
            <a:r>
              <a:rPr lang="en-US" sz="2400" i="1" dirty="0">
                <a:solidFill>
                  <a:schemeClr val="accent5">
                    <a:lumMod val="75000"/>
                  </a:schemeClr>
                </a:solidFill>
              </a:rPr>
              <a:t>each hearing:  </a:t>
            </a:r>
            <a:r>
              <a:rPr lang="en-US" sz="2400" i="1" dirty="0" smtClean="0">
                <a:solidFill>
                  <a:schemeClr val="accent5">
                    <a:lumMod val="75000"/>
                  </a:schemeClr>
                </a:solidFill>
              </a:rPr>
              <a:t>If no “reason to know” then inquiry not necessary at each hearing. See 2016 Guideline </a:t>
            </a:r>
            <a:r>
              <a:rPr lang="en-US" sz="2400" i="1" dirty="0">
                <a:solidFill>
                  <a:schemeClr val="accent5">
                    <a:lumMod val="75000"/>
                  </a:schemeClr>
                </a:solidFill>
              </a:rPr>
              <a:t>B.1. </a:t>
            </a:r>
          </a:p>
        </p:txBody>
      </p:sp>
      <p:pic>
        <p:nvPicPr>
          <p:cNvPr id="4" name="Picture 3"/>
          <p:cNvPicPr>
            <a:picLocks noChangeAspect="1"/>
          </p:cNvPicPr>
          <p:nvPr/>
        </p:nvPicPr>
        <p:blipFill>
          <a:blip r:embed="rId2"/>
          <a:stretch>
            <a:fillRect/>
          </a:stretch>
        </p:blipFill>
        <p:spPr>
          <a:xfrm>
            <a:off x="612743" y="5035364"/>
            <a:ext cx="810704" cy="1011809"/>
          </a:xfrm>
          <a:prstGeom prst="rect">
            <a:avLst/>
          </a:prstGeom>
        </p:spPr>
      </p:pic>
    </p:spTree>
    <p:extLst>
      <p:ext uri="{BB962C8B-B14F-4D97-AF65-F5344CB8AC3E}">
        <p14:creationId xmlns:p14="http://schemas.microsoft.com/office/powerpoint/2010/main" val="350253916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US" sz="2400" dirty="0" smtClean="0"/>
              <a:t>What </a:t>
            </a:r>
            <a:r>
              <a:rPr lang="en-US" sz="2400" dirty="0"/>
              <a:t>is a “Child Custody Proceeding” for purposes of ICWA</a:t>
            </a:r>
          </a:p>
        </p:txBody>
      </p:sp>
      <p:sp>
        <p:nvSpPr>
          <p:cNvPr id="5" name="Content Placeholder 4"/>
          <p:cNvSpPr>
            <a:spLocks noGrp="1"/>
          </p:cNvSpPr>
          <p:nvPr>
            <p:ph sz="quarter" idx="1"/>
          </p:nvPr>
        </p:nvSpPr>
        <p:spPr>
          <a:xfrm>
            <a:off x="301752" y="1527047"/>
            <a:ext cx="8503920" cy="4770057"/>
          </a:xfrm>
        </p:spPr>
        <p:txBody>
          <a:bodyPr>
            <a:normAutofit fontScale="77500" lnSpcReduction="20000"/>
          </a:bodyPr>
          <a:lstStyle/>
          <a:p>
            <a:pPr marL="0" indent="0">
              <a:buNone/>
            </a:pPr>
            <a:r>
              <a:rPr lang="en-US" dirty="0" smtClean="0"/>
              <a:t>1.  Foster </a:t>
            </a:r>
            <a:r>
              <a:rPr lang="en-US" dirty="0"/>
              <a:t>care placements – “any action removing an Indian child from its parent or Indian custodian for temporary placement in a foster home or institution or the home of a guardian or conservator where the parent or Indian custodian cannot have the child returned upon demand, but where parental rights have not been terminated.”  25 </a:t>
            </a:r>
            <a:r>
              <a:rPr lang="en-US" dirty="0" smtClean="0"/>
              <a:t>U.S.C. § </a:t>
            </a:r>
            <a:r>
              <a:rPr lang="en-US" dirty="0"/>
              <a:t>1903(1)(i). </a:t>
            </a:r>
          </a:p>
          <a:p>
            <a:pPr marL="0" indent="0">
              <a:buNone/>
            </a:pPr>
            <a:r>
              <a:rPr lang="en-US" dirty="0" smtClean="0"/>
              <a:t>2.  Guardianships &amp; conservatorships. 2016 Guidelines B.2</a:t>
            </a:r>
          </a:p>
          <a:p>
            <a:pPr marL="0" indent="0">
              <a:buNone/>
            </a:pPr>
            <a:r>
              <a:rPr lang="en-US" dirty="0" smtClean="0"/>
              <a:t>3.  Termination </a:t>
            </a:r>
            <a:r>
              <a:rPr lang="en-US" dirty="0"/>
              <a:t>of parental </a:t>
            </a:r>
            <a:r>
              <a:rPr lang="en-US" dirty="0" smtClean="0"/>
              <a:t>rights. </a:t>
            </a:r>
            <a:r>
              <a:rPr lang="en-US" dirty="0"/>
              <a:t>25 U.S.C. § 1903(1)(ii).</a:t>
            </a:r>
          </a:p>
          <a:p>
            <a:pPr marL="0" indent="0">
              <a:buNone/>
            </a:pPr>
            <a:r>
              <a:rPr lang="en-US" dirty="0" smtClean="0"/>
              <a:t>4.  Pre-adoptive placements -- the </a:t>
            </a:r>
            <a:r>
              <a:rPr lang="en-US" dirty="0"/>
              <a:t>temporary placement of an Indian child in a foster home or institution after the termination of parental rights, but prior to or in lieu of adoptive placement” 25 U.S.C. § </a:t>
            </a:r>
            <a:r>
              <a:rPr lang="en-US" dirty="0" smtClean="0"/>
              <a:t>1903(1</a:t>
            </a:r>
            <a:r>
              <a:rPr lang="en-US" dirty="0"/>
              <a:t>)(iii)</a:t>
            </a:r>
          </a:p>
          <a:p>
            <a:pPr marL="0" indent="0">
              <a:buNone/>
            </a:pPr>
            <a:r>
              <a:rPr lang="en-US" dirty="0" smtClean="0"/>
              <a:t>5.  Adoptive placements - </a:t>
            </a:r>
            <a:r>
              <a:rPr lang="en-US" dirty="0"/>
              <a:t>the permanent placement of an Indian child for adoption, including any action resulting in a final decree of adoption. 25 U.S.C. § 1903(1)(</a:t>
            </a:r>
            <a:r>
              <a:rPr lang="en-US" dirty="0" err="1"/>
              <a:t>iiv</a:t>
            </a:r>
            <a:r>
              <a:rPr lang="en-US" dirty="0"/>
              <a:t>)</a:t>
            </a:r>
          </a:p>
          <a:p>
            <a:pPr marL="0" indent="0">
              <a:buNone/>
            </a:pPr>
            <a:r>
              <a:rPr lang="en-US" dirty="0" smtClean="0"/>
              <a:t>7.  Proceedings </a:t>
            </a:r>
            <a:r>
              <a:rPr lang="en-US" dirty="0"/>
              <a:t>concerning status </a:t>
            </a:r>
            <a:r>
              <a:rPr lang="en-US" dirty="0" smtClean="0"/>
              <a:t>offenses. Final Rule 25 C.F.R. § 23.2 (2), 2016 Guidelines L.3. </a:t>
            </a:r>
            <a:endParaRPr lang="en-US" dirty="0"/>
          </a:p>
        </p:txBody>
      </p:sp>
    </p:spTree>
    <p:extLst>
      <p:ext uri="{BB962C8B-B14F-4D97-AF65-F5344CB8AC3E}">
        <p14:creationId xmlns:p14="http://schemas.microsoft.com/office/powerpoint/2010/main" val="72016239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Civic.thmx</Template>
  <TotalTime>2411</TotalTime>
  <Words>3192</Words>
  <Application>Microsoft Office PowerPoint</Application>
  <PresentationFormat>On-screen Show (4:3)</PresentationFormat>
  <Paragraphs>239</Paragraphs>
  <Slides>36</Slides>
  <Notes>4</Notes>
  <HiddenSlides>0</HiddenSlides>
  <MMClips>0</MMClips>
  <ScaleCrop>false</ScaleCrop>
  <HeadingPairs>
    <vt:vector size="4" baseType="variant">
      <vt:variant>
        <vt:lpstr>Theme</vt:lpstr>
      </vt:variant>
      <vt:variant>
        <vt:i4>1</vt:i4>
      </vt:variant>
      <vt:variant>
        <vt:lpstr>Slide Titles</vt:lpstr>
      </vt:variant>
      <vt:variant>
        <vt:i4>36</vt:i4>
      </vt:variant>
    </vt:vector>
  </HeadingPairs>
  <TitlesOfParts>
    <vt:vector size="37" baseType="lpstr">
      <vt:lpstr>Civic</vt:lpstr>
      <vt:lpstr>2017 ICWA </vt:lpstr>
      <vt:lpstr>Goals</vt:lpstr>
      <vt:lpstr>Why ICWA Matters</vt:lpstr>
      <vt:lpstr>Role of GAL</vt:lpstr>
      <vt:lpstr>GAL’s Independent Investigation</vt:lpstr>
      <vt:lpstr>When does ICWA apply?</vt:lpstr>
      <vt:lpstr>Voluntary vs Involuntary</vt:lpstr>
      <vt:lpstr>Court’s Inquiry </vt:lpstr>
      <vt:lpstr>What is a “Child Custody Proceeding” for purposes of ICWA</vt:lpstr>
      <vt:lpstr>Several Child Custody Proceeding within Case</vt:lpstr>
      <vt:lpstr>ICWA does not apply to </vt:lpstr>
      <vt:lpstr>What is an “Indian child” for purposes of ICWA?</vt:lpstr>
      <vt:lpstr>What is “reason to know”</vt:lpstr>
      <vt:lpstr>GAL Practice Tips</vt:lpstr>
      <vt:lpstr>What Do Federal ICWA Sources Require if “reason to know” child is an Indian Child</vt:lpstr>
      <vt:lpstr>What if “reason to know” </vt:lpstr>
      <vt:lpstr>Emergency Removal Proceedings</vt:lpstr>
      <vt:lpstr>2016 Guideline C.1</vt:lpstr>
      <vt:lpstr>At Emergency Proceeding</vt:lpstr>
      <vt:lpstr>Emergency Removal/Placement do not  require all of ICWA Protections</vt:lpstr>
      <vt:lpstr>Restrictions on Emergency Removal Proceedings</vt:lpstr>
      <vt:lpstr>Restrictions on Emergency Removal Proceedings</vt:lpstr>
      <vt:lpstr>GAL Practice Tips</vt:lpstr>
      <vt:lpstr>Adjudication</vt:lpstr>
      <vt:lpstr>Foster Care Placement Hearing</vt:lpstr>
      <vt:lpstr>Notice</vt:lpstr>
      <vt:lpstr>Timing of Notice</vt:lpstr>
      <vt:lpstr>Qualified Expert Witness</vt:lpstr>
      <vt:lpstr>Active Efforts</vt:lpstr>
      <vt:lpstr>Placement Preferences</vt:lpstr>
      <vt:lpstr>Departure from Placement Preferences</vt:lpstr>
      <vt:lpstr>Good Cause</vt:lpstr>
      <vt:lpstr>Termination of Parental Rights</vt:lpstr>
      <vt:lpstr>Transfer</vt:lpstr>
      <vt:lpstr>Good Cause to Deny Transfer</vt:lpstr>
      <vt:lpstr>Small Group Activity</vt:lpstr>
    </vt:vector>
  </TitlesOfParts>
  <Company>University of Colorado Law School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Contract Renewal &amp; Application Webinar</dc:title>
  <dc:creator>Jun Arcilla</dc:creator>
  <cp:lastModifiedBy>Melinda Taylor</cp:lastModifiedBy>
  <cp:revision>205</cp:revision>
  <cp:lastPrinted>2017-01-27T15:53:37Z</cp:lastPrinted>
  <dcterms:created xsi:type="dcterms:W3CDTF">2013-03-26T03:51:38Z</dcterms:created>
  <dcterms:modified xsi:type="dcterms:W3CDTF">2017-08-31T18:56:17Z</dcterms:modified>
</cp:coreProperties>
</file>