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2778" y="-9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2C1017A-9067-4856-BECA-CE8ADE17AD12}" type="datetimeFigureOut">
              <a:rPr lang="en-US" smtClean="0"/>
              <a:t>9/5/2017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CC06-C19D-475C-BFEE-F6E094943312}"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C1017A-9067-4856-BECA-CE8ADE17AD12}" type="datetimeFigureOut">
              <a:rPr lang="en-US" smtClean="0"/>
              <a:t>9/5/2017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CC06-C19D-475C-BFEE-F6E09494331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C1017A-9067-4856-BECA-CE8ADE17AD12}" type="datetimeFigureOut">
              <a:rPr lang="en-US" smtClean="0"/>
              <a:t>9/5/2017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CC06-C19D-475C-BFEE-F6E09494331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C1017A-9067-4856-BECA-CE8ADE17AD12}" type="datetimeFigureOut">
              <a:rPr lang="en-US" smtClean="0"/>
              <a:t>9/5/2017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CC06-C19D-475C-BFEE-F6E09494331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C1017A-9067-4856-BECA-CE8ADE17AD12}" type="datetimeFigureOut">
              <a:rPr lang="en-US" smtClean="0"/>
              <a:t>9/5/2017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52CC06-C19D-475C-BFEE-F6E094943312}"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2C1017A-9067-4856-BECA-CE8ADE17AD12}" type="datetimeFigureOut">
              <a:rPr lang="en-US" smtClean="0"/>
              <a:t>9/5/2017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2CC06-C19D-475C-BFEE-F6E09494331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2C1017A-9067-4856-BECA-CE8ADE17AD12}" type="datetimeFigureOut">
              <a:rPr lang="en-US" smtClean="0"/>
              <a:t>9/5/2017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52CC06-C19D-475C-BFEE-F6E094943312}"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C1017A-9067-4856-BECA-CE8ADE17AD12}" type="datetimeFigureOut">
              <a:rPr lang="en-US" smtClean="0"/>
              <a:t>9/5/2017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52CC06-C19D-475C-BFEE-F6E09494331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C1017A-9067-4856-BECA-CE8ADE17AD12}" type="datetimeFigureOut">
              <a:rPr lang="en-US" smtClean="0"/>
              <a:t>9/5/2017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52CC06-C19D-475C-BFEE-F6E09494331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C1017A-9067-4856-BECA-CE8ADE17AD12}" type="datetimeFigureOut">
              <a:rPr lang="en-US" smtClean="0"/>
              <a:t>9/5/2017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2CC06-C19D-475C-BFEE-F6E094943312}"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C1017A-9067-4856-BECA-CE8ADE17AD12}" type="datetimeFigureOut">
              <a:rPr lang="en-US" smtClean="0"/>
              <a:t>9/5/2017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52CC06-C19D-475C-BFEE-F6E09494331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2C1017A-9067-4856-BECA-CE8ADE17AD12}" type="datetimeFigureOut">
              <a:rPr lang="en-US" smtClean="0"/>
              <a:t>9/5/2017</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DF52CC06-C19D-475C-BFEE-F6E09494331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cid:4467E570-C7CC-4D47-9193-F77AA208EEB8@hsd1.co.comcast.net"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848600" cy="2460625"/>
          </a:xfrm>
        </p:spPr>
        <p:txBody>
          <a:bodyPr/>
          <a:lstStyle/>
          <a:p>
            <a:r>
              <a:rPr lang="en-US" dirty="0" smtClean="0"/>
              <a:t>Ante up your advocacy in </a:t>
            </a:r>
            <a:r>
              <a:rPr lang="en-US" dirty="0" err="1" smtClean="0"/>
              <a:t>D&amp;n</a:t>
            </a:r>
            <a:r>
              <a:rPr lang="en-US" dirty="0" smtClean="0"/>
              <a:t> and</a:t>
            </a:r>
            <a:r>
              <a:rPr lang="en-US" dirty="0" smtClean="0"/>
              <a:t> </a:t>
            </a:r>
            <a:r>
              <a:rPr lang="en-US" dirty="0" smtClean="0"/>
              <a:t>Criminal Cases</a:t>
            </a:r>
            <a:endParaRPr lang="en-US" dirty="0"/>
          </a:p>
        </p:txBody>
      </p:sp>
      <p:sp>
        <p:nvSpPr>
          <p:cNvPr id="3" name="Subtitle 2"/>
          <p:cNvSpPr>
            <a:spLocks noGrp="1"/>
          </p:cNvSpPr>
          <p:nvPr>
            <p:ph type="subTitle" idx="1"/>
          </p:nvPr>
        </p:nvSpPr>
        <p:spPr/>
        <p:txBody>
          <a:bodyPr/>
          <a:lstStyle/>
          <a:p>
            <a:r>
              <a:rPr lang="en-US" dirty="0" smtClean="0"/>
              <a:t>Laura Locke, Esq.</a:t>
            </a:r>
          </a:p>
          <a:p>
            <a:r>
              <a:rPr lang="en-US" dirty="0" smtClean="0"/>
              <a:t>Samantha Walls, Esq.</a:t>
            </a:r>
            <a:endParaRPr lang="en-US" dirty="0"/>
          </a:p>
        </p:txBody>
      </p:sp>
    </p:spTree>
    <p:extLst>
      <p:ext uri="{BB962C8B-B14F-4D97-AF65-F5344CB8AC3E}">
        <p14:creationId xmlns:p14="http://schemas.microsoft.com/office/powerpoint/2010/main" val="9339349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2CD33D6-073F-495A-ADB8-16102B97D93C" descr="cid:4467E570-C7CC-4D47-9193-F77AA208EEB8@hsd1.co.comcast.net"/>
          <p:cNvPicPr>
            <a:picLocks noGrp="1"/>
          </p:cNvPicPr>
          <p:nvPr>
            <p:ph idx="1"/>
          </p:nvPr>
        </p:nvPicPr>
        <p:blipFill rotWithShape="1">
          <a:blip r:embed="rId2" r:link="rId3">
            <a:extLst>
              <a:ext uri="{28A0092B-C50C-407E-A947-70E740481C1C}">
                <a14:useLocalDpi xmlns:a14="http://schemas.microsoft.com/office/drawing/2010/main" val="0"/>
              </a:ext>
            </a:extLst>
          </a:blip>
          <a:srcRect t="8307" b="12531"/>
          <a:stretch/>
        </p:blipFill>
        <p:spPr bwMode="auto">
          <a:xfrm>
            <a:off x="1981200" y="769061"/>
            <a:ext cx="5943600" cy="6088939"/>
          </a:xfrm>
          <a:prstGeom prst="rect">
            <a:avLst/>
          </a:prstGeom>
          <a:noFill/>
          <a:ln>
            <a:noFill/>
          </a:ln>
        </p:spPr>
      </p:pic>
      <p:sp>
        <p:nvSpPr>
          <p:cNvPr id="2" name="Title 1"/>
          <p:cNvSpPr>
            <a:spLocks noGrp="1"/>
          </p:cNvSpPr>
          <p:nvPr>
            <p:ph type="title"/>
          </p:nvPr>
        </p:nvSpPr>
        <p:spPr>
          <a:xfrm>
            <a:off x="457200" y="-76200"/>
            <a:ext cx="8229600" cy="1143000"/>
          </a:xfrm>
        </p:spPr>
        <p:txBody>
          <a:bodyPr/>
          <a:lstStyle/>
          <a:p>
            <a:r>
              <a:rPr lang="en-US" dirty="0" smtClean="0"/>
              <a:t>Important Stages</a:t>
            </a:r>
            <a:endParaRPr lang="en-US" dirty="0"/>
          </a:p>
        </p:txBody>
      </p:sp>
    </p:spTree>
    <p:extLst>
      <p:ext uri="{BB962C8B-B14F-4D97-AF65-F5344CB8AC3E}">
        <p14:creationId xmlns:p14="http://schemas.microsoft.com/office/powerpoint/2010/main" val="4344608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a:t>
            </a:r>
            <a:endParaRPr lang="en-US" dirty="0"/>
          </a:p>
        </p:txBody>
      </p:sp>
      <p:sp>
        <p:nvSpPr>
          <p:cNvPr id="3" name="Content Placeholder 2"/>
          <p:cNvSpPr>
            <a:spLocks noGrp="1"/>
          </p:cNvSpPr>
          <p:nvPr>
            <p:ph idx="1"/>
          </p:nvPr>
        </p:nvSpPr>
        <p:spPr/>
        <p:txBody>
          <a:bodyPr/>
          <a:lstStyle/>
          <a:p>
            <a:r>
              <a:rPr lang="en-US" dirty="0">
                <a:latin typeface="Calibri" panose="020F0502020204030204" pitchFamily="34" charset="0"/>
              </a:rPr>
              <a:t>GAL represents child in D&amp;N case.  Parent is charged with Felony Assault – cause injury w/ deadly weapon and Felony Child Abuse – negligently cause </a:t>
            </a:r>
            <a:r>
              <a:rPr lang="en-US" dirty="0" err="1">
                <a:latin typeface="Calibri" panose="020F0502020204030204" pitchFamily="34" charset="0"/>
              </a:rPr>
              <a:t>sbi</a:t>
            </a:r>
            <a:r>
              <a:rPr lang="en-US" dirty="0">
                <a:latin typeface="Calibri" panose="020F0502020204030204" pitchFamily="34" charset="0"/>
              </a:rPr>
              <a:t>.  In CR case a mandatory protection order is entered with child as the victim.  </a:t>
            </a:r>
          </a:p>
          <a:p>
            <a:endParaRPr lang="en-US" dirty="0">
              <a:latin typeface="Calibri" panose="020F0502020204030204" pitchFamily="34" charset="0"/>
            </a:endParaRPr>
          </a:p>
        </p:txBody>
      </p:sp>
    </p:spTree>
    <p:extLst>
      <p:ext uri="{BB962C8B-B14F-4D97-AF65-F5344CB8AC3E}">
        <p14:creationId xmlns:p14="http://schemas.microsoft.com/office/powerpoint/2010/main" val="1448179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idx="1"/>
          </p:nvPr>
        </p:nvSpPr>
        <p:spPr/>
        <p:txBody>
          <a:bodyPr>
            <a:normAutofit/>
          </a:bodyPr>
          <a:lstStyle/>
          <a:p>
            <a:r>
              <a:rPr lang="en-US" dirty="0">
                <a:latin typeface="Calibri" panose="020F0502020204030204" pitchFamily="34" charset="0"/>
              </a:rPr>
              <a:t>Defense attorney/parent/DA reaches out to GAL for position on modifying PO, typically requesting that PO be modified to allow for parenting time as allowed in D&amp;N </a:t>
            </a:r>
            <a:r>
              <a:rPr lang="en-US" dirty="0" smtClean="0">
                <a:latin typeface="Calibri" panose="020F0502020204030204" pitchFamily="34" charset="0"/>
              </a:rPr>
              <a:t>case.</a:t>
            </a:r>
            <a:endParaRPr lang="en-US" dirty="0">
              <a:latin typeface="Calibri" panose="020F0502020204030204" pitchFamily="34" charset="0"/>
            </a:endParaRPr>
          </a:p>
          <a:p>
            <a:r>
              <a:rPr lang="en-US" dirty="0" smtClean="0">
                <a:latin typeface="Calibri" panose="020F0502020204030204" pitchFamily="34" charset="0"/>
              </a:rPr>
              <a:t>Considerations </a:t>
            </a:r>
            <a:r>
              <a:rPr lang="en-US" dirty="0">
                <a:latin typeface="Calibri" panose="020F0502020204030204" pitchFamily="34" charset="0"/>
              </a:rPr>
              <a:t>regarding parenting time while case is pending: </a:t>
            </a:r>
            <a:endParaRPr lang="en-US" dirty="0" smtClean="0">
              <a:latin typeface="Calibri" panose="020F0502020204030204" pitchFamily="34" charset="0"/>
            </a:endParaRPr>
          </a:p>
          <a:p>
            <a:pPr lvl="1"/>
            <a:r>
              <a:rPr lang="en-US" dirty="0" smtClean="0">
                <a:latin typeface="Calibri" panose="020F0502020204030204" pitchFamily="34" charset="0"/>
              </a:rPr>
              <a:t>influence </a:t>
            </a:r>
            <a:r>
              <a:rPr lang="en-US" dirty="0">
                <a:latin typeface="Calibri" panose="020F0502020204030204" pitchFamily="34" charset="0"/>
              </a:rPr>
              <a:t>of either parent on child and their testimony. Does this extend to other family members who will have undue influence on the children? Protective orders in D&amp;N case to ensure this does not occur. </a:t>
            </a:r>
          </a:p>
          <a:p>
            <a:r>
              <a:rPr lang="en-US" dirty="0" smtClean="0">
                <a:latin typeface="Calibri" panose="020F0502020204030204" pitchFamily="34" charset="0"/>
              </a:rPr>
              <a:t>GAL </a:t>
            </a:r>
            <a:r>
              <a:rPr lang="en-US" dirty="0">
                <a:latin typeface="Calibri" panose="020F0502020204030204" pitchFamily="34" charset="0"/>
              </a:rPr>
              <a:t>not party to CR case but typically court will allow GAL to appear and give recommendation on behalf of </a:t>
            </a:r>
            <a:r>
              <a:rPr lang="en-US" dirty="0" smtClean="0">
                <a:latin typeface="Calibri" panose="020F0502020204030204" pitchFamily="34" charset="0"/>
              </a:rPr>
              <a:t>victim.</a:t>
            </a:r>
            <a:endParaRPr lang="en-US" dirty="0">
              <a:latin typeface="Calibri" panose="020F0502020204030204" pitchFamily="34" charset="0"/>
            </a:endParaRPr>
          </a:p>
          <a:p>
            <a:r>
              <a:rPr lang="en-US" dirty="0" smtClean="0">
                <a:latin typeface="Calibri" panose="020F0502020204030204" pitchFamily="34" charset="0"/>
              </a:rPr>
              <a:t>GAL </a:t>
            </a:r>
            <a:r>
              <a:rPr lang="en-US" dirty="0">
                <a:latin typeface="Calibri" panose="020F0502020204030204" pitchFamily="34" charset="0"/>
              </a:rPr>
              <a:t>should seek parenting orders in D&amp;N case in event PO is </a:t>
            </a:r>
            <a:r>
              <a:rPr lang="en-US" dirty="0" smtClean="0">
                <a:latin typeface="Calibri" panose="020F0502020204030204" pitchFamily="34" charset="0"/>
              </a:rPr>
              <a:t>modified</a:t>
            </a:r>
            <a:r>
              <a:rPr lang="en-US" dirty="0">
                <a:latin typeface="Calibri" panose="020F0502020204030204" pitchFamily="34" charset="0"/>
              </a:rPr>
              <a:t>.</a:t>
            </a:r>
          </a:p>
          <a:p>
            <a:endParaRPr lang="en-US" dirty="0">
              <a:latin typeface="Calibri" panose="020F0502020204030204" pitchFamily="34" charset="0"/>
            </a:endParaRPr>
          </a:p>
        </p:txBody>
      </p:sp>
    </p:spTree>
    <p:extLst>
      <p:ext uri="{BB962C8B-B14F-4D97-AF65-F5344CB8AC3E}">
        <p14:creationId xmlns:p14="http://schemas.microsoft.com/office/powerpoint/2010/main" val="13520933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Child or GAL may be subpoenaed to testify in CR case</a:t>
            </a:r>
            <a:r>
              <a:rPr lang="en-US" dirty="0" smtClean="0"/>
              <a:t>.</a:t>
            </a:r>
            <a:endParaRPr lang="en-US" dirty="0"/>
          </a:p>
        </p:txBody>
      </p:sp>
      <p:sp>
        <p:nvSpPr>
          <p:cNvPr id="3" name="Content Placeholder 2"/>
          <p:cNvSpPr>
            <a:spLocks noGrp="1"/>
          </p:cNvSpPr>
          <p:nvPr>
            <p:ph idx="1"/>
          </p:nvPr>
        </p:nvSpPr>
        <p:spPr/>
        <p:txBody>
          <a:bodyPr>
            <a:normAutofit fontScale="92500"/>
          </a:bodyPr>
          <a:lstStyle/>
          <a:p>
            <a:r>
              <a:rPr lang="en-US" dirty="0" smtClean="0">
                <a:latin typeface="Calibri" panose="020F0502020204030204" pitchFamily="34" charset="0"/>
              </a:rPr>
              <a:t>GAL </a:t>
            </a:r>
            <a:r>
              <a:rPr lang="en-US" dirty="0">
                <a:latin typeface="Calibri" panose="020F0502020204030204" pitchFamily="34" charset="0"/>
              </a:rPr>
              <a:t>seek consent of “client” and determine if in best interest of child.  What does a GAL consider when determining whether testifying is in the best interest of the child? </a:t>
            </a:r>
          </a:p>
          <a:p>
            <a:r>
              <a:rPr lang="en-US" dirty="0" smtClean="0">
                <a:latin typeface="Calibri" panose="020F0502020204030204" pitchFamily="34" charset="0"/>
              </a:rPr>
              <a:t>Is </a:t>
            </a:r>
            <a:r>
              <a:rPr lang="en-US" dirty="0">
                <a:latin typeface="Calibri" panose="020F0502020204030204" pitchFamily="34" charset="0"/>
              </a:rPr>
              <a:t>child competent to testify/role of </a:t>
            </a:r>
            <a:r>
              <a:rPr lang="en-US" dirty="0" smtClean="0">
                <a:latin typeface="Calibri" panose="020F0502020204030204" pitchFamily="34" charset="0"/>
              </a:rPr>
              <a:t>therapist.</a:t>
            </a:r>
            <a:endParaRPr lang="en-US" dirty="0">
              <a:latin typeface="Calibri" panose="020F0502020204030204" pitchFamily="34" charset="0"/>
            </a:endParaRPr>
          </a:p>
          <a:p>
            <a:pPr lvl="1"/>
            <a:r>
              <a:rPr lang="en-US" dirty="0" smtClean="0">
                <a:latin typeface="Calibri" panose="020F0502020204030204" pitchFamily="34" charset="0"/>
              </a:rPr>
              <a:t>What </a:t>
            </a:r>
            <a:r>
              <a:rPr lang="en-US" dirty="0">
                <a:latin typeface="Calibri" panose="020F0502020204030204" pitchFamily="34" charset="0"/>
              </a:rPr>
              <a:t>does child competency mean?  How to prepare a child for a child competency hearing? Communication with both DA and Defense Attorney.</a:t>
            </a:r>
          </a:p>
          <a:p>
            <a:r>
              <a:rPr lang="en-US" dirty="0" smtClean="0">
                <a:latin typeface="Calibri" panose="020F0502020204030204" pitchFamily="34" charset="0"/>
              </a:rPr>
              <a:t>Child </a:t>
            </a:r>
            <a:r>
              <a:rPr lang="en-US" dirty="0">
                <a:latin typeface="Calibri" panose="020F0502020204030204" pitchFamily="34" charset="0"/>
              </a:rPr>
              <a:t>Hearsay - when a child can be “unavailable”? What information can help assist the DA or Defense Attorney come to this conclusion?</a:t>
            </a:r>
          </a:p>
          <a:p>
            <a:r>
              <a:rPr lang="en-US" dirty="0" smtClean="0">
                <a:latin typeface="Calibri" panose="020F0502020204030204" pitchFamily="34" charset="0"/>
              </a:rPr>
              <a:t>If </a:t>
            </a:r>
            <a:r>
              <a:rPr lang="en-US" dirty="0">
                <a:latin typeface="Calibri" panose="020F0502020204030204" pitchFamily="34" charset="0"/>
              </a:rPr>
              <a:t>child is going to testify, how to prepare the child? DA’s interaction with the children prior to their testimony? Considerations and objection if DA or Defense Attorney subject children to multiple interviews? Views from different jurisdictions. </a:t>
            </a:r>
            <a:br>
              <a:rPr lang="en-US" dirty="0">
                <a:latin typeface="Calibri" panose="020F0502020204030204" pitchFamily="34" charset="0"/>
              </a:rPr>
            </a:br>
            <a:endParaRPr lang="en-US" dirty="0">
              <a:latin typeface="Calibri" panose="020F0502020204030204" pitchFamily="34" charset="0"/>
            </a:endParaRPr>
          </a:p>
        </p:txBody>
      </p:sp>
    </p:spTree>
    <p:extLst>
      <p:ext uri="{BB962C8B-B14F-4D97-AF65-F5344CB8AC3E}">
        <p14:creationId xmlns:p14="http://schemas.microsoft.com/office/powerpoint/2010/main" val="9937106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 2:</a:t>
            </a:r>
            <a:endParaRPr lang="en-US" dirty="0"/>
          </a:p>
        </p:txBody>
      </p:sp>
      <p:sp>
        <p:nvSpPr>
          <p:cNvPr id="3" name="Content Placeholder 2"/>
          <p:cNvSpPr>
            <a:spLocks noGrp="1"/>
          </p:cNvSpPr>
          <p:nvPr>
            <p:ph idx="1"/>
          </p:nvPr>
        </p:nvSpPr>
        <p:spPr/>
        <p:txBody>
          <a:bodyPr/>
          <a:lstStyle/>
          <a:p>
            <a:r>
              <a:rPr lang="en-US" dirty="0">
                <a:latin typeface="Calibri" panose="020F0502020204030204" pitchFamily="34" charset="0"/>
              </a:rPr>
              <a:t>Child has history of violent/aggressive behavior, defense counsel seeking information on </a:t>
            </a:r>
            <a:r>
              <a:rPr lang="en-US" dirty="0" smtClean="0">
                <a:latin typeface="Calibri" panose="020F0502020204030204" pitchFamily="34" charset="0"/>
              </a:rPr>
              <a:t>mental health/psychological </a:t>
            </a:r>
            <a:r>
              <a:rPr lang="en-US" dirty="0">
                <a:latin typeface="Calibri" panose="020F0502020204030204" pitchFamily="34" charset="0"/>
              </a:rPr>
              <a:t>testing of child done in D&amp;N and has subpoenaed files of GAL/child’s therapist/DHS/CASA.   </a:t>
            </a:r>
          </a:p>
        </p:txBody>
      </p:sp>
    </p:spTree>
    <p:extLst>
      <p:ext uri="{BB962C8B-B14F-4D97-AF65-F5344CB8AC3E}">
        <p14:creationId xmlns:p14="http://schemas.microsoft.com/office/powerpoint/2010/main" val="31978145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p:txBody>
          <a:bodyPr>
            <a:normAutofit/>
          </a:bodyPr>
          <a:lstStyle/>
          <a:p>
            <a:r>
              <a:rPr lang="en-US" dirty="0">
                <a:latin typeface="Calibri" panose="020F0502020204030204" pitchFamily="34" charset="0"/>
              </a:rPr>
              <a:t>Has GAL filed to hold the psychotherapist-patient privilege under LAN for the child?  If so, seek court orders in D&amp;N for any limited release of information so privilege is not </a:t>
            </a:r>
            <a:r>
              <a:rPr lang="en-US" dirty="0" smtClean="0">
                <a:latin typeface="Calibri" panose="020F0502020204030204" pitchFamily="34" charset="0"/>
              </a:rPr>
              <a:t>waived.</a:t>
            </a:r>
            <a:r>
              <a:rPr lang="en-US" dirty="0">
                <a:latin typeface="Calibri" panose="020F0502020204030204" pitchFamily="34" charset="0"/>
              </a:rPr>
              <a:t>  </a:t>
            </a:r>
          </a:p>
          <a:p>
            <a:r>
              <a:rPr lang="en-US" dirty="0" smtClean="0">
                <a:latin typeface="Calibri" panose="020F0502020204030204" pitchFamily="34" charset="0"/>
              </a:rPr>
              <a:t>Victim </a:t>
            </a:r>
            <a:r>
              <a:rPr lang="en-US" dirty="0">
                <a:latin typeface="Calibri" panose="020F0502020204030204" pitchFamily="34" charset="0"/>
              </a:rPr>
              <a:t>compensation therapist – have they been made aware of LAN privilege?</a:t>
            </a:r>
          </a:p>
          <a:p>
            <a:r>
              <a:rPr lang="en-US" dirty="0" smtClean="0">
                <a:latin typeface="Calibri" panose="020F0502020204030204" pitchFamily="34" charset="0"/>
              </a:rPr>
              <a:t>GAL </a:t>
            </a:r>
            <a:r>
              <a:rPr lang="en-US" dirty="0">
                <a:latin typeface="Calibri" panose="020F0502020204030204" pitchFamily="34" charset="0"/>
              </a:rPr>
              <a:t>assert attorney work-product, attorney-client privilege and confidentiality and file Motion to </a:t>
            </a:r>
            <a:r>
              <a:rPr lang="en-US" dirty="0" smtClean="0">
                <a:latin typeface="Calibri" panose="020F0502020204030204" pitchFamily="34" charset="0"/>
              </a:rPr>
              <a:t>Quash.</a:t>
            </a:r>
            <a:r>
              <a:rPr lang="en-US" dirty="0">
                <a:latin typeface="Calibri" panose="020F0502020204030204" pitchFamily="34" charset="0"/>
              </a:rPr>
              <a:t>  </a:t>
            </a:r>
          </a:p>
          <a:p>
            <a:r>
              <a:rPr lang="en-US" dirty="0" smtClean="0">
                <a:latin typeface="Calibri" panose="020F0502020204030204" pitchFamily="34" charset="0"/>
              </a:rPr>
              <a:t>Seek </a:t>
            </a:r>
            <a:r>
              <a:rPr lang="en-US" dirty="0">
                <a:latin typeface="Calibri" panose="020F0502020204030204" pitchFamily="34" charset="0"/>
              </a:rPr>
              <a:t>orders in D&amp;N to protect evaluations from being disclosed or provided to adverse parties (could be the other parent in D&amp;N</a:t>
            </a:r>
            <a:r>
              <a:rPr lang="en-US" dirty="0" smtClean="0">
                <a:latin typeface="Calibri" panose="020F0502020204030204" pitchFamily="34" charset="0"/>
              </a:rPr>
              <a:t>).</a:t>
            </a:r>
            <a:endParaRPr lang="en-US" dirty="0">
              <a:latin typeface="Calibri" panose="020F0502020204030204" pitchFamily="34" charset="0"/>
            </a:endParaRPr>
          </a:p>
          <a:p>
            <a:r>
              <a:rPr lang="en-US" dirty="0" smtClean="0">
                <a:latin typeface="Calibri" panose="020F0502020204030204" pitchFamily="34" charset="0"/>
              </a:rPr>
              <a:t>Information </a:t>
            </a:r>
            <a:r>
              <a:rPr lang="en-US" dirty="0">
                <a:latin typeface="Calibri" panose="020F0502020204030204" pitchFamily="34" charset="0"/>
              </a:rPr>
              <a:t>provided to a party in the CR case is </a:t>
            </a:r>
            <a:r>
              <a:rPr lang="en-US" dirty="0" smtClean="0">
                <a:latin typeface="Calibri" panose="020F0502020204030204" pitchFamily="34" charset="0"/>
              </a:rPr>
              <a:t>discoverable.</a:t>
            </a:r>
            <a:r>
              <a:rPr lang="en-US" dirty="0">
                <a:latin typeface="Calibri" panose="020F0502020204030204" pitchFamily="34" charset="0"/>
              </a:rPr>
              <a:t>   </a:t>
            </a:r>
          </a:p>
          <a:p>
            <a:endParaRPr lang="en-US" dirty="0">
              <a:latin typeface="Calibri" panose="020F0502020204030204" pitchFamily="34" charset="0"/>
            </a:endParaRPr>
          </a:p>
        </p:txBody>
      </p:sp>
    </p:spTree>
    <p:extLst>
      <p:ext uri="{BB962C8B-B14F-4D97-AF65-F5344CB8AC3E}">
        <p14:creationId xmlns:p14="http://schemas.microsoft.com/office/powerpoint/2010/main" val="32908939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In D&amp;N </a:t>
            </a:r>
            <a:r>
              <a:rPr lang="en-US" sz="2800" dirty="0" smtClean="0"/>
              <a:t>case: Parent’s </a:t>
            </a:r>
            <a:r>
              <a:rPr lang="en-US" sz="2800" dirty="0"/>
              <a:t>ability to engage in treatment plan effectively while criminal charges are pending.</a:t>
            </a:r>
            <a:br>
              <a:rPr lang="en-US" sz="2800" dirty="0"/>
            </a:br>
            <a:endParaRPr lang="en-US" sz="2800" dirty="0"/>
          </a:p>
        </p:txBody>
      </p:sp>
      <p:sp>
        <p:nvSpPr>
          <p:cNvPr id="3" name="Content Placeholder 2"/>
          <p:cNvSpPr>
            <a:spLocks noGrp="1"/>
          </p:cNvSpPr>
          <p:nvPr>
            <p:ph idx="1"/>
          </p:nvPr>
        </p:nvSpPr>
        <p:spPr/>
        <p:txBody>
          <a:bodyPr/>
          <a:lstStyle/>
          <a:p>
            <a:r>
              <a:rPr lang="en-US" dirty="0"/>
              <a:t>Effect on an EPP case if no visitation </a:t>
            </a:r>
            <a:r>
              <a:rPr lang="en-US" dirty="0" smtClean="0"/>
              <a:t>occurring.</a:t>
            </a:r>
            <a:r>
              <a:rPr lang="en-US" dirty="0"/>
              <a:t> </a:t>
            </a:r>
          </a:p>
          <a:p>
            <a:endParaRPr lang="en-US" dirty="0" smtClean="0"/>
          </a:p>
          <a:p>
            <a:r>
              <a:rPr lang="en-US" dirty="0" smtClean="0"/>
              <a:t>Inability </a:t>
            </a:r>
            <a:r>
              <a:rPr lang="en-US" dirty="0"/>
              <a:t>to speak with parent about allegations and treatment </a:t>
            </a:r>
            <a:r>
              <a:rPr lang="en-US" dirty="0" smtClean="0"/>
              <a:t>progress.</a:t>
            </a:r>
            <a:endParaRPr lang="en-US" dirty="0"/>
          </a:p>
          <a:p>
            <a:endParaRPr lang="en-US" dirty="0"/>
          </a:p>
        </p:txBody>
      </p:sp>
    </p:spTree>
    <p:extLst>
      <p:ext uri="{BB962C8B-B14F-4D97-AF65-F5344CB8AC3E}">
        <p14:creationId xmlns:p14="http://schemas.microsoft.com/office/powerpoint/2010/main" val="4184620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Items for GAL</a:t>
            </a:r>
            <a:endParaRPr lang="en-US" dirty="0"/>
          </a:p>
        </p:txBody>
      </p:sp>
      <p:sp>
        <p:nvSpPr>
          <p:cNvPr id="3" name="Content Placeholder 2"/>
          <p:cNvSpPr>
            <a:spLocks noGrp="1"/>
          </p:cNvSpPr>
          <p:nvPr>
            <p:ph idx="1"/>
          </p:nvPr>
        </p:nvSpPr>
        <p:spPr/>
        <p:txBody>
          <a:bodyPr/>
          <a:lstStyle/>
          <a:p>
            <a:r>
              <a:rPr lang="en-US" dirty="0" smtClean="0"/>
              <a:t>Utilizing </a:t>
            </a:r>
            <a:r>
              <a:rPr lang="en-US" dirty="0"/>
              <a:t>a victim’s compensation </a:t>
            </a:r>
            <a:r>
              <a:rPr lang="en-US" dirty="0" smtClean="0"/>
              <a:t>therapist.</a:t>
            </a:r>
            <a:endParaRPr lang="en-US" dirty="0"/>
          </a:p>
          <a:p>
            <a:r>
              <a:rPr lang="en-US" dirty="0" smtClean="0"/>
              <a:t>Accessing </a:t>
            </a:r>
            <a:r>
              <a:rPr lang="en-US" dirty="0"/>
              <a:t>the presentence investigation </a:t>
            </a:r>
            <a:r>
              <a:rPr lang="en-US" dirty="0" smtClean="0"/>
              <a:t>report.</a:t>
            </a:r>
            <a:endParaRPr lang="en-US" dirty="0"/>
          </a:p>
          <a:p>
            <a:r>
              <a:rPr lang="en-US" dirty="0" smtClean="0"/>
              <a:t>Role </a:t>
            </a:r>
            <a:r>
              <a:rPr lang="en-US" dirty="0"/>
              <a:t>of victim advocate from DA’s </a:t>
            </a:r>
            <a:r>
              <a:rPr lang="en-US" dirty="0" smtClean="0"/>
              <a:t>office.</a:t>
            </a:r>
            <a:endParaRPr lang="en-US" dirty="0"/>
          </a:p>
          <a:p>
            <a:r>
              <a:rPr lang="en-US" dirty="0" smtClean="0"/>
              <a:t>Depending </a:t>
            </a:r>
            <a:r>
              <a:rPr lang="en-US" dirty="0"/>
              <a:t>on placement/guardian of child, GAL receive notification of CR court dates, change in sentence or release </a:t>
            </a:r>
            <a:r>
              <a:rPr lang="en-US" dirty="0" smtClean="0"/>
              <a:t>dates.</a:t>
            </a:r>
            <a:endParaRPr lang="en-US" dirty="0"/>
          </a:p>
          <a:p>
            <a:r>
              <a:rPr lang="en-US" dirty="0" smtClean="0"/>
              <a:t>General </a:t>
            </a:r>
            <a:r>
              <a:rPr lang="en-US" dirty="0"/>
              <a:t>considerations of when to get involved with CR </a:t>
            </a:r>
            <a:r>
              <a:rPr lang="en-US" dirty="0" smtClean="0"/>
              <a:t>case.</a:t>
            </a:r>
            <a:r>
              <a:rPr lang="en-US" dirty="0"/>
              <a:t/>
            </a:r>
            <a:br>
              <a:rPr lang="en-US" dirty="0"/>
            </a:br>
            <a:endParaRPr lang="en-US" dirty="0"/>
          </a:p>
        </p:txBody>
      </p:sp>
    </p:spTree>
    <p:extLst>
      <p:ext uri="{BB962C8B-B14F-4D97-AF65-F5344CB8AC3E}">
        <p14:creationId xmlns:p14="http://schemas.microsoft.com/office/powerpoint/2010/main" val="34274047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54</TotalTime>
  <Words>256</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Clarity</vt:lpstr>
      <vt:lpstr>Ante up your advocacy in D&amp;n and Criminal Cases</vt:lpstr>
      <vt:lpstr>Important Stages</vt:lpstr>
      <vt:lpstr>Example 1: </vt:lpstr>
      <vt:lpstr>Example 1:</vt:lpstr>
      <vt:lpstr>Child or GAL may be subpoenaed to testify in CR case.</vt:lpstr>
      <vt:lpstr>Example 2:</vt:lpstr>
      <vt:lpstr>Example 2:</vt:lpstr>
      <vt:lpstr>In D&amp;N case: Parent’s ability to engage in treatment plan effectively while criminal charges are pending. </vt:lpstr>
      <vt:lpstr>Additional Items for GAL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Interaction of D &amp; N and Criminal Cases</dc:title>
  <dc:creator>Veronica Pacheco</dc:creator>
  <cp:lastModifiedBy>Melinda Taylor</cp:lastModifiedBy>
  <cp:revision>7</cp:revision>
  <dcterms:created xsi:type="dcterms:W3CDTF">2017-09-05T15:00:18Z</dcterms:created>
  <dcterms:modified xsi:type="dcterms:W3CDTF">2017-09-05T18:41:31Z</dcterms:modified>
</cp:coreProperties>
</file>