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812" autoAdjust="0"/>
  </p:normalViewPr>
  <p:slideViewPr>
    <p:cSldViewPr snapToGrid="0">
      <p:cViewPr>
        <p:scale>
          <a:sx n="81" d="100"/>
          <a:sy n="81" d="100"/>
        </p:scale>
        <p:origin x="-282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9/5/2017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181" y="2209800"/>
            <a:ext cx="9311640" cy="2441782"/>
          </a:xfrm>
        </p:spPr>
        <p:txBody>
          <a:bodyPr/>
          <a:lstStyle/>
          <a:p>
            <a:r>
              <a:rPr lang="en-US" sz="4800" b="1" dirty="0">
                <a:latin typeface="AR JULIAN" panose="02000000000000000000" pitchFamily="2" charset="0"/>
              </a:rPr>
              <a:t>A Refresher on Special Education Law Basics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1708" y="4526281"/>
            <a:ext cx="9068586" cy="1041608"/>
          </a:xfrm>
        </p:spPr>
        <p:txBody>
          <a:bodyPr>
            <a:normAutofit/>
          </a:bodyPr>
          <a:lstStyle/>
          <a:p>
            <a:endParaRPr lang="en-U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9618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3075" y="2157413"/>
            <a:ext cx="8891396" cy="728662"/>
          </a:xfrm>
        </p:spPr>
        <p:txBody>
          <a:bodyPr/>
          <a:lstStyle/>
          <a:p>
            <a:r>
              <a:rPr lang="en-US" sz="3200" b="1" dirty="0"/>
              <a:t>The right to a free appropriate </a:t>
            </a:r>
            <a:br>
              <a:rPr lang="en-US" sz="3200" b="1" dirty="0"/>
            </a:br>
            <a:r>
              <a:rPr lang="en-US" sz="3200" b="1" dirty="0"/>
              <a:t>Public education (FAPE)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763" y="3079432"/>
            <a:ext cx="9105708" cy="2254568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b="1" u="sng" dirty="0"/>
              <a:t>Individuals with Disabilities Educational Act (IDEA</a:t>
            </a:r>
            <a:r>
              <a:rPr lang="en-US" sz="2600" b="1" dirty="0"/>
              <a:t>) - 20 USC Sec. 1401 et. Seq.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b="1" dirty="0"/>
              <a:t>Colorado’s </a:t>
            </a:r>
            <a:r>
              <a:rPr lang="en-US" sz="2600" b="1" u="sng" dirty="0"/>
              <a:t>Exceptional Children’s Educational Act (ECEA) </a:t>
            </a:r>
            <a:r>
              <a:rPr lang="en-US" sz="2600" b="1" dirty="0"/>
              <a:t>– Sec. 22-20-101, et. seq., C.R.S, and its implementing rules – 1 CCR 301-8, 2220-1.00 et. Seq.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975" y="2414591"/>
            <a:ext cx="8601074" cy="371473"/>
          </a:xfrm>
        </p:spPr>
        <p:txBody>
          <a:bodyPr/>
          <a:lstStyle/>
          <a:p>
            <a:r>
              <a:rPr lang="en-US" sz="3200" b="1" dirty="0"/>
              <a:t>Individualized Education Plan (IEP</a:t>
            </a:r>
            <a:r>
              <a:rPr lang="en-US" sz="3200" dirty="0"/>
              <a:t>)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400" b="1" dirty="0"/>
              <a:t>requirements pursuant to IDEA and ECEA</a:t>
            </a:r>
            <a:r>
              <a:rPr lang="en-US" sz="2000" dirty="0"/>
              <a:t/>
            </a:r>
            <a:br>
              <a:rPr lang="en-US" sz="2000" dirty="0"/>
            </a:b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3520" y="2786064"/>
            <a:ext cx="9193529" cy="2700336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/>
              <a:t>The District must complete the special education evaluation within  </a:t>
            </a:r>
            <a:r>
              <a:rPr lang="en-US" sz="2100" b="1" u="sng" dirty="0"/>
              <a:t>60 days </a:t>
            </a:r>
            <a:r>
              <a:rPr lang="en-US" sz="2100" b="1" dirty="0"/>
              <a:t>after the </a:t>
            </a:r>
            <a:r>
              <a:rPr lang="en-US" sz="2100" b="1" u="sng" dirty="0"/>
              <a:t>initial request </a:t>
            </a:r>
            <a:endParaRPr lang="en-US" sz="21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/>
              <a:t>The initial IEP must be developed within </a:t>
            </a:r>
            <a:r>
              <a:rPr lang="en-US" sz="2100" b="1" u="sng" dirty="0"/>
              <a:t>90 days </a:t>
            </a:r>
            <a:r>
              <a:rPr lang="en-US" sz="2100" b="1" dirty="0"/>
              <a:t>of the </a:t>
            </a:r>
            <a:r>
              <a:rPr lang="en-US" sz="2100" b="1" u="sng" dirty="0"/>
              <a:t>parental consent </a:t>
            </a:r>
            <a:r>
              <a:rPr lang="en-US" sz="2100" b="1" dirty="0"/>
              <a:t>for the evaluation.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/>
              <a:t>The student has a right to </a:t>
            </a:r>
            <a:r>
              <a:rPr lang="en-US" sz="2100" b="1" u="sng" dirty="0"/>
              <a:t>an independent educational evaluation (IEE) </a:t>
            </a:r>
            <a:r>
              <a:rPr lang="en-US" sz="2100" b="1" dirty="0"/>
              <a:t>at District expense if the parent disagrees with the District </a:t>
            </a:r>
            <a:r>
              <a:rPr lang="en-US" sz="2100" b="1" dirty="0" err="1"/>
              <a:t>eval</a:t>
            </a:r>
            <a:r>
              <a:rPr lang="en-US" sz="2100" b="1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/>
              <a:t>Appeal to Colorado Department of Education for FAPE violations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6286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1" y="2001917"/>
            <a:ext cx="9070847" cy="1120379"/>
          </a:xfrm>
        </p:spPr>
        <p:txBody>
          <a:bodyPr/>
          <a:lstStyle/>
          <a:p>
            <a:r>
              <a:rPr lang="en-US" sz="3200" b="1" dirty="0"/>
              <a:t>Denial of a Free appropriate Public education -  two step analysis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1" y="2971800"/>
            <a:ext cx="9070849" cy="2423160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b="1" dirty="0"/>
              <a:t>The School District failed to comply with IDEA (a procedural failure)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b="1" dirty="0"/>
              <a:t>The procedural error resulted in substantial harm to the child or his/her parents, deprived an eligible student of an IEP, or resulted in a loss of an educational opportunity.</a:t>
            </a:r>
          </a:p>
        </p:txBody>
      </p:sp>
    </p:spTree>
    <p:extLst>
      <p:ext uri="{BB962C8B-B14F-4D97-AF65-F5344CB8AC3E}">
        <p14:creationId xmlns:p14="http://schemas.microsoft.com/office/powerpoint/2010/main" val="120499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4" y="2094310"/>
            <a:ext cx="9070846" cy="520303"/>
          </a:xfrm>
        </p:spPr>
        <p:txBody>
          <a:bodyPr/>
          <a:lstStyle/>
          <a:p>
            <a:r>
              <a:rPr lang="en-US" sz="4000" b="1" dirty="0"/>
              <a:t>Response to intervention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2" y="2614612"/>
            <a:ext cx="9226298" cy="2826067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u="sng" dirty="0"/>
              <a:t>Child Find</a:t>
            </a:r>
            <a:r>
              <a:rPr lang="en-US" sz="2400" b="1" dirty="0"/>
              <a:t>  - Sec. 612(a)(3) of IDEA requires that each State have in place effect policies to locate and evaluate </a:t>
            </a:r>
            <a:r>
              <a:rPr lang="en-US" sz="2400" b="1" u="sng" dirty="0"/>
              <a:t>all</a:t>
            </a:r>
            <a:r>
              <a:rPr lang="en-US" sz="2400" b="1" dirty="0"/>
              <a:t> children with disabilities residing in the State, including infants/toddlers, homeless children, and wards of the State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u="sng" dirty="0"/>
              <a:t>Response to Intervention </a:t>
            </a:r>
            <a:r>
              <a:rPr lang="en-US" sz="2400" b="1" dirty="0"/>
              <a:t>cannot be used to delay or deny a timely initial evaluation of children suspected of having a disability.</a:t>
            </a:r>
          </a:p>
        </p:txBody>
      </p:sp>
    </p:spTree>
    <p:extLst>
      <p:ext uri="{BB962C8B-B14F-4D97-AF65-F5344CB8AC3E}">
        <p14:creationId xmlns:p14="http://schemas.microsoft.com/office/powerpoint/2010/main" val="278715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060" y="2065970"/>
            <a:ext cx="9262871" cy="357190"/>
          </a:xfrm>
        </p:spPr>
        <p:txBody>
          <a:bodyPr/>
          <a:lstStyle/>
          <a:p>
            <a:r>
              <a:rPr lang="en-US" sz="2400" b="1" u="sng" dirty="0"/>
              <a:t>Types of disabilities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6840" y="2590800"/>
            <a:ext cx="9296400" cy="310896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8400" b="1" dirty="0"/>
              <a:t>* Hearing Impairment, including Deafness  * Autism Spectrum Disorder</a:t>
            </a:r>
          </a:p>
          <a:p>
            <a:pPr algn="l"/>
            <a:r>
              <a:rPr lang="en-US" sz="8400" b="1" dirty="0"/>
              <a:t>* Visual Impairment, including Blindness	   (</a:t>
            </a:r>
            <a:r>
              <a:rPr lang="en-US" sz="8400" b="1" dirty="0" err="1"/>
              <a:t>Asperber’s</a:t>
            </a:r>
            <a:r>
              <a:rPr lang="en-US" sz="8400" b="1" dirty="0"/>
              <a:t> Syndrome)</a:t>
            </a:r>
          </a:p>
          <a:p>
            <a:pPr algn="l"/>
            <a:r>
              <a:rPr lang="en-US" sz="8400" b="1" dirty="0"/>
              <a:t>* Infant/Toddler with a Disability		* Traumatic Brain Injury</a:t>
            </a:r>
          </a:p>
          <a:p>
            <a:pPr algn="l"/>
            <a:r>
              <a:rPr lang="en-US" sz="8400" b="1" dirty="0"/>
              <a:t>* Developmental Delay (for preschoolers)	*Specific Learning Disability</a:t>
            </a:r>
          </a:p>
          <a:p>
            <a:pPr algn="l"/>
            <a:r>
              <a:rPr lang="en-US" sz="8400" b="1" dirty="0"/>
              <a:t>* Serious Emotional Disability		*Intellectual Disability</a:t>
            </a:r>
          </a:p>
          <a:p>
            <a:pPr algn="l"/>
            <a:r>
              <a:rPr lang="en-US" sz="8400" b="1" dirty="0"/>
              <a:t>* Speech or Language			*Orthopedic Impairment </a:t>
            </a:r>
          </a:p>
          <a:p>
            <a:pPr algn="l"/>
            <a:r>
              <a:rPr lang="en-US" sz="8400" b="1" dirty="0"/>
              <a:t>* Other Health Impairments			*Gifted and Talented with</a:t>
            </a:r>
          </a:p>
          <a:p>
            <a:pPr algn="l"/>
            <a:r>
              <a:rPr lang="en-US" sz="8400" b="1" dirty="0"/>
              <a:t>* Multiple Disabilities				   Special Needs						</a:t>
            </a:r>
            <a:endParaRPr lang="en-US" sz="8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88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8265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25" y="1957388"/>
            <a:ext cx="8837295" cy="471487"/>
          </a:xfrm>
        </p:spPr>
        <p:txBody>
          <a:bodyPr/>
          <a:lstStyle/>
          <a:p>
            <a:r>
              <a:rPr lang="en-US" sz="3200" b="1" dirty="0"/>
              <a:t>Also helpful to know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175" y="2428875"/>
            <a:ext cx="9420225" cy="3072765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u="sng" dirty="0"/>
              <a:t>Extended School Year</a:t>
            </a:r>
            <a:r>
              <a:rPr lang="en-US" sz="2200" b="1" dirty="0"/>
              <a:t> – is available to avoid severe or substantial regression.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u="sng" dirty="0"/>
              <a:t>Least Restrictive Environment</a:t>
            </a:r>
            <a:r>
              <a:rPr lang="en-US" sz="2200" b="1" dirty="0"/>
              <a:t> – IDEA mandates a preference for mainstreaming with nondisabled peers</a:t>
            </a:r>
            <a:endParaRPr lang="en-US" sz="2200" b="1" u="sng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u="sng" dirty="0"/>
              <a:t>Transition Services </a:t>
            </a:r>
            <a:r>
              <a:rPr lang="en-US" sz="2200" b="1" dirty="0"/>
              <a:t>– generally added to IEP at age 15, but no later than the end of 9</a:t>
            </a:r>
            <a:r>
              <a:rPr lang="en-US" sz="2200" b="1" baseline="30000" dirty="0"/>
              <a:t>th</a:t>
            </a:r>
            <a:r>
              <a:rPr lang="en-US" sz="2200" b="1" dirty="0"/>
              <a:t> grade. 1 CCR 301-8, 2220-R-4.03(6)(d)(</a:t>
            </a:r>
            <a:r>
              <a:rPr lang="en-US" sz="2200" b="1" dirty="0" err="1"/>
              <a:t>i</a:t>
            </a:r>
            <a:r>
              <a:rPr lang="en-US" sz="2200" b="1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u="sng" dirty="0"/>
              <a:t>Individual Family Service Plan </a:t>
            </a:r>
            <a:r>
              <a:rPr lang="en-US" sz="2200" b="1" dirty="0"/>
              <a:t>(for children birth to 3)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200" b="1" u="sng" dirty="0"/>
              <a:t>Compensatory education </a:t>
            </a:r>
            <a:r>
              <a:rPr lang="en-US" sz="2200" b="1" dirty="0"/>
              <a:t>– may be requested for denial of FAPA.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902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25040"/>
            <a:ext cx="8580120" cy="167640"/>
          </a:xfrm>
        </p:spPr>
        <p:txBody>
          <a:bodyPr/>
          <a:lstStyle/>
          <a:p>
            <a:r>
              <a:rPr lang="en-US" sz="3200" b="1" dirty="0"/>
              <a:t>Discipline of students with disabilities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000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3520" y="2528888"/>
            <a:ext cx="9279256" cy="2942272"/>
          </a:xfrm>
        </p:spPr>
        <p:txBody>
          <a:bodyPr>
            <a:normAutofit fontScale="9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u="sng" dirty="0"/>
              <a:t>Manifestation Determination Review </a:t>
            </a:r>
            <a:r>
              <a:rPr lang="en-US" sz="2400" b="1" dirty="0"/>
              <a:t>– is required before suspending or expelling a child with an IEP.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/>
              <a:t>Removal from school is limited to 10 days if the behavior is a </a:t>
            </a:r>
            <a:r>
              <a:rPr lang="en-US" sz="2400" b="1" u="sng" dirty="0"/>
              <a:t>manifestation of the child’s disability</a:t>
            </a:r>
            <a:r>
              <a:rPr lang="en-US" sz="2400" b="1" dirty="0"/>
              <a:t>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/>
              <a:t>Also, a </a:t>
            </a:r>
            <a:r>
              <a:rPr lang="en-US" sz="2400" b="1" u="sng" dirty="0"/>
              <a:t>Functional Behavioral Assessment </a:t>
            </a:r>
            <a:r>
              <a:rPr lang="en-US" sz="2400" b="1" dirty="0"/>
              <a:t>(FBA) and </a:t>
            </a:r>
            <a:r>
              <a:rPr lang="en-US" sz="2400" b="1" u="sng" dirty="0"/>
              <a:t>Behavioral Intervention Plan (BIA)</a:t>
            </a:r>
            <a:r>
              <a:rPr lang="en-US" sz="2400" b="1" dirty="0"/>
              <a:t> are required.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/>
              <a:t>If the behavior is not a manifestation of the child’s disability, the child may be removed from school for more than 10 days.  The FBA and BIA are still required.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77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32D150-7DEE-42A2-A33D-B7CC34B052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b="1" dirty="0"/>
              <a:t>Cindy Threet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303-260-8354</a:t>
            </a:r>
            <a:br>
              <a:rPr lang="en-US" sz="2800" b="1" dirty="0"/>
            </a:br>
            <a:r>
              <a:rPr lang="en-US" sz="2800" b="1" dirty="0"/>
              <a:t>crthreet@gmail.com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1786540-3A5C-4E6E-84C2-A2C3F3C4C2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055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234</TotalTime>
  <Words>457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Savon</vt:lpstr>
      <vt:lpstr>A Refresher on Special Education Law Basics</vt:lpstr>
      <vt:lpstr>The right to a free appropriate  Public education (FAPE)</vt:lpstr>
      <vt:lpstr>Individualized Education Plan (IEP) requirements pursuant to IDEA and ECEA </vt:lpstr>
      <vt:lpstr>Denial of a Free appropriate Public education -  two step analysis</vt:lpstr>
      <vt:lpstr>Response to intervention</vt:lpstr>
      <vt:lpstr>Types of disabilities</vt:lpstr>
      <vt:lpstr>Also helpful to know</vt:lpstr>
      <vt:lpstr>Discipline of students with disabilities  </vt:lpstr>
      <vt:lpstr>Cindy Threet 303-260-8354 crthreet@gmail.com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Education Law Basics</dc:title>
  <dc:creator>Cindy Threet</dc:creator>
  <cp:lastModifiedBy>Melinda Taylor</cp:lastModifiedBy>
  <cp:revision>60</cp:revision>
  <dcterms:created xsi:type="dcterms:W3CDTF">2016-07-08T19:08:13Z</dcterms:created>
  <dcterms:modified xsi:type="dcterms:W3CDTF">2017-09-05T14:47:41Z</dcterms:modified>
</cp:coreProperties>
</file>