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9" r:id="rId3"/>
    <p:sldId id="292" r:id="rId4"/>
    <p:sldId id="257" r:id="rId5"/>
    <p:sldId id="259" r:id="rId6"/>
    <p:sldId id="291" r:id="rId7"/>
    <p:sldId id="260" r:id="rId8"/>
    <p:sldId id="263" r:id="rId9"/>
    <p:sldId id="290" r:id="rId10"/>
    <p:sldId id="267" r:id="rId11"/>
    <p:sldId id="264" r:id="rId12"/>
    <p:sldId id="266" r:id="rId13"/>
    <p:sldId id="265" r:id="rId14"/>
    <p:sldId id="318" r:id="rId15"/>
    <p:sldId id="319" r:id="rId16"/>
    <p:sldId id="293" r:id="rId17"/>
    <p:sldId id="281" r:id="rId18"/>
    <p:sldId id="280" r:id="rId19"/>
    <p:sldId id="299" r:id="rId20"/>
    <p:sldId id="294" r:id="rId21"/>
    <p:sldId id="275" r:id="rId22"/>
    <p:sldId id="300" r:id="rId23"/>
    <p:sldId id="296" r:id="rId24"/>
    <p:sldId id="295" r:id="rId25"/>
    <p:sldId id="297" r:id="rId26"/>
    <p:sldId id="276" r:id="rId27"/>
    <p:sldId id="277" r:id="rId28"/>
    <p:sldId id="298" r:id="rId29"/>
    <p:sldId id="272" r:id="rId30"/>
    <p:sldId id="273" r:id="rId31"/>
    <p:sldId id="279" r:id="rId32"/>
    <p:sldId id="285" r:id="rId33"/>
    <p:sldId id="284" r:id="rId34"/>
    <p:sldId id="286" r:id="rId35"/>
    <p:sldId id="282" r:id="rId36"/>
    <p:sldId id="283" r:id="rId37"/>
    <p:sldId id="287" r:id="rId38"/>
    <p:sldId id="301"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02" r:id="rId53"/>
    <p:sldId id="289" r:id="rId54"/>
    <p:sldId id="303" r:id="rId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1" autoAdjust="0"/>
    <p:restoredTop sz="94660"/>
  </p:normalViewPr>
  <p:slideViewPr>
    <p:cSldViewPr snapToGrid="0">
      <p:cViewPr>
        <p:scale>
          <a:sx n="70" d="100"/>
          <a:sy n="70" d="100"/>
        </p:scale>
        <p:origin x="-260" y="-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38F33A-058E-43DD-AB77-C18EE5BD7415}" type="doc">
      <dgm:prSet loTypeId="urn:microsoft.com/office/officeart/2005/8/layout/vList2" loCatId="Inbox" qsTypeId="urn:microsoft.com/office/officeart/2005/8/quickstyle/simple4" qsCatId="simple" csTypeId="urn:microsoft.com/office/officeart/2005/8/colors/accent0_3" csCatId="mainScheme" phldr="1"/>
      <dgm:spPr/>
      <dgm:t>
        <a:bodyPr/>
        <a:lstStyle/>
        <a:p>
          <a:endParaRPr lang="en-US"/>
        </a:p>
      </dgm:t>
    </dgm:pt>
    <dgm:pt modelId="{C4055C1D-A453-4982-8B53-F36DD0E1F848}">
      <dgm:prSet/>
      <dgm:spPr/>
      <dgm:t>
        <a:bodyPr/>
        <a:lstStyle/>
        <a:p>
          <a:r>
            <a:rPr lang="en-US" dirty="0"/>
            <a:t>1.   A disability present from     childhood (before the age of 22)</a:t>
          </a:r>
        </a:p>
      </dgm:t>
    </dgm:pt>
    <dgm:pt modelId="{B6246EA9-20F6-4672-B827-417200875F51}" type="parTrans" cxnId="{071E63F7-DA1B-4559-B3E4-F8157E68A1A3}">
      <dgm:prSet/>
      <dgm:spPr/>
      <dgm:t>
        <a:bodyPr/>
        <a:lstStyle/>
        <a:p>
          <a:endParaRPr lang="en-US"/>
        </a:p>
      </dgm:t>
    </dgm:pt>
    <dgm:pt modelId="{FEC3114A-619C-4FBE-92EE-2116BC5896D7}" type="sibTrans" cxnId="{071E63F7-DA1B-4559-B3E4-F8157E68A1A3}">
      <dgm:prSet/>
      <dgm:spPr/>
      <dgm:t>
        <a:bodyPr/>
        <a:lstStyle/>
        <a:p>
          <a:endParaRPr lang="en-US"/>
        </a:p>
      </dgm:t>
    </dgm:pt>
    <dgm:pt modelId="{19D44607-2D17-40B8-999D-0A5F8C287D5D}">
      <dgm:prSet/>
      <dgm:spPr/>
      <dgm:t>
        <a:bodyPr/>
        <a:lstStyle/>
        <a:p>
          <a:r>
            <a:rPr lang="en-US"/>
            <a:t>2.   A person with an IQ Lower than 70 </a:t>
          </a:r>
        </a:p>
      </dgm:t>
    </dgm:pt>
    <dgm:pt modelId="{B01F9A49-81CC-4365-91F5-A35769F4CEC1}" type="parTrans" cxnId="{FDFE54C2-2B91-4EB8-BF9F-7AAAE5A420F6}">
      <dgm:prSet/>
      <dgm:spPr/>
      <dgm:t>
        <a:bodyPr/>
        <a:lstStyle/>
        <a:p>
          <a:endParaRPr lang="en-US"/>
        </a:p>
      </dgm:t>
    </dgm:pt>
    <dgm:pt modelId="{D30B3F28-3415-4A6A-A1F1-FC7297F2316B}" type="sibTrans" cxnId="{FDFE54C2-2B91-4EB8-BF9F-7AAAE5A420F6}">
      <dgm:prSet/>
      <dgm:spPr/>
      <dgm:t>
        <a:bodyPr/>
        <a:lstStyle/>
        <a:p>
          <a:endParaRPr lang="en-US"/>
        </a:p>
      </dgm:t>
    </dgm:pt>
    <dgm:pt modelId="{43AFF6CD-6474-4DF2-9838-CC0CE800BB68}">
      <dgm:prSet/>
      <dgm:spPr/>
      <dgm:t>
        <a:bodyPr/>
        <a:lstStyle/>
        <a:p>
          <a:r>
            <a:rPr lang="en-US"/>
            <a:t>3.   A person with Adaptive Behavior Deficits</a:t>
          </a:r>
        </a:p>
      </dgm:t>
    </dgm:pt>
    <dgm:pt modelId="{765A6073-2B86-4E42-9482-2FBE1759423B}" type="parTrans" cxnId="{27D26BF2-2F8E-455B-A924-9443BF316AD4}">
      <dgm:prSet/>
      <dgm:spPr/>
      <dgm:t>
        <a:bodyPr/>
        <a:lstStyle/>
        <a:p>
          <a:endParaRPr lang="en-US"/>
        </a:p>
      </dgm:t>
    </dgm:pt>
    <dgm:pt modelId="{F1193984-D02A-4F52-B39F-D656747DD0F3}" type="sibTrans" cxnId="{27D26BF2-2F8E-455B-A924-9443BF316AD4}">
      <dgm:prSet/>
      <dgm:spPr/>
      <dgm:t>
        <a:bodyPr/>
        <a:lstStyle/>
        <a:p>
          <a:endParaRPr lang="en-US"/>
        </a:p>
      </dgm:t>
    </dgm:pt>
    <dgm:pt modelId="{52ED9988-B758-437C-886F-32D7C29BDAFE}" type="pres">
      <dgm:prSet presAssocID="{3638F33A-058E-43DD-AB77-C18EE5BD7415}" presName="linear" presStyleCnt="0">
        <dgm:presLayoutVars>
          <dgm:animLvl val="lvl"/>
          <dgm:resizeHandles val="exact"/>
        </dgm:presLayoutVars>
      </dgm:prSet>
      <dgm:spPr/>
      <dgm:t>
        <a:bodyPr/>
        <a:lstStyle/>
        <a:p>
          <a:endParaRPr lang="en-US"/>
        </a:p>
      </dgm:t>
    </dgm:pt>
    <dgm:pt modelId="{2AFE3EC6-42AE-44E3-A830-7B876EA7E83F}" type="pres">
      <dgm:prSet presAssocID="{C4055C1D-A453-4982-8B53-F36DD0E1F848}" presName="parentText" presStyleLbl="node1" presStyleIdx="0" presStyleCnt="3">
        <dgm:presLayoutVars>
          <dgm:chMax val="0"/>
          <dgm:bulletEnabled val="1"/>
        </dgm:presLayoutVars>
      </dgm:prSet>
      <dgm:spPr/>
      <dgm:t>
        <a:bodyPr/>
        <a:lstStyle/>
        <a:p>
          <a:endParaRPr lang="en-US"/>
        </a:p>
      </dgm:t>
    </dgm:pt>
    <dgm:pt modelId="{5FFA0138-3307-4D49-A839-433476C1735B}" type="pres">
      <dgm:prSet presAssocID="{FEC3114A-619C-4FBE-92EE-2116BC5896D7}" presName="spacer" presStyleCnt="0"/>
      <dgm:spPr/>
    </dgm:pt>
    <dgm:pt modelId="{ABC5F1D1-B810-445D-80ED-DEF34A56421C}" type="pres">
      <dgm:prSet presAssocID="{19D44607-2D17-40B8-999D-0A5F8C287D5D}" presName="parentText" presStyleLbl="node1" presStyleIdx="1" presStyleCnt="3">
        <dgm:presLayoutVars>
          <dgm:chMax val="0"/>
          <dgm:bulletEnabled val="1"/>
        </dgm:presLayoutVars>
      </dgm:prSet>
      <dgm:spPr/>
      <dgm:t>
        <a:bodyPr/>
        <a:lstStyle/>
        <a:p>
          <a:endParaRPr lang="en-US"/>
        </a:p>
      </dgm:t>
    </dgm:pt>
    <dgm:pt modelId="{C030586F-82D3-49F7-B525-5A01AD2223DD}" type="pres">
      <dgm:prSet presAssocID="{D30B3F28-3415-4A6A-A1F1-FC7297F2316B}" presName="spacer" presStyleCnt="0"/>
      <dgm:spPr/>
    </dgm:pt>
    <dgm:pt modelId="{3214CEA7-4018-4AE9-84B8-3330C1231FDE}" type="pres">
      <dgm:prSet presAssocID="{43AFF6CD-6474-4DF2-9838-CC0CE800BB68}" presName="parentText" presStyleLbl="node1" presStyleIdx="2" presStyleCnt="3">
        <dgm:presLayoutVars>
          <dgm:chMax val="0"/>
          <dgm:bulletEnabled val="1"/>
        </dgm:presLayoutVars>
      </dgm:prSet>
      <dgm:spPr/>
      <dgm:t>
        <a:bodyPr/>
        <a:lstStyle/>
        <a:p>
          <a:endParaRPr lang="en-US"/>
        </a:p>
      </dgm:t>
    </dgm:pt>
  </dgm:ptLst>
  <dgm:cxnLst>
    <dgm:cxn modelId="{C80C5904-2E6F-485F-9715-96C5623FA39A}" type="presOf" srcId="{C4055C1D-A453-4982-8B53-F36DD0E1F848}" destId="{2AFE3EC6-42AE-44E3-A830-7B876EA7E83F}" srcOrd="0" destOrd="0" presId="urn:microsoft.com/office/officeart/2005/8/layout/vList2"/>
    <dgm:cxn modelId="{6FA04E75-C241-468F-A5CD-237032FF6428}" type="presOf" srcId="{3638F33A-058E-43DD-AB77-C18EE5BD7415}" destId="{52ED9988-B758-437C-886F-32D7C29BDAFE}" srcOrd="0" destOrd="0" presId="urn:microsoft.com/office/officeart/2005/8/layout/vList2"/>
    <dgm:cxn modelId="{071E63F7-DA1B-4559-B3E4-F8157E68A1A3}" srcId="{3638F33A-058E-43DD-AB77-C18EE5BD7415}" destId="{C4055C1D-A453-4982-8B53-F36DD0E1F848}" srcOrd="0" destOrd="0" parTransId="{B6246EA9-20F6-4672-B827-417200875F51}" sibTransId="{FEC3114A-619C-4FBE-92EE-2116BC5896D7}"/>
    <dgm:cxn modelId="{FDFE54C2-2B91-4EB8-BF9F-7AAAE5A420F6}" srcId="{3638F33A-058E-43DD-AB77-C18EE5BD7415}" destId="{19D44607-2D17-40B8-999D-0A5F8C287D5D}" srcOrd="1" destOrd="0" parTransId="{B01F9A49-81CC-4365-91F5-A35769F4CEC1}" sibTransId="{D30B3F28-3415-4A6A-A1F1-FC7297F2316B}"/>
    <dgm:cxn modelId="{27D26BF2-2F8E-455B-A924-9443BF316AD4}" srcId="{3638F33A-058E-43DD-AB77-C18EE5BD7415}" destId="{43AFF6CD-6474-4DF2-9838-CC0CE800BB68}" srcOrd="2" destOrd="0" parTransId="{765A6073-2B86-4E42-9482-2FBE1759423B}" sibTransId="{F1193984-D02A-4F52-B39F-D656747DD0F3}"/>
    <dgm:cxn modelId="{8E7B6C2D-1A01-4A47-A8D7-C58FD1CC8AF5}" type="presOf" srcId="{43AFF6CD-6474-4DF2-9838-CC0CE800BB68}" destId="{3214CEA7-4018-4AE9-84B8-3330C1231FDE}" srcOrd="0" destOrd="0" presId="urn:microsoft.com/office/officeart/2005/8/layout/vList2"/>
    <dgm:cxn modelId="{8D80237E-5A8C-466F-BED9-65AD2174084A}" type="presOf" srcId="{19D44607-2D17-40B8-999D-0A5F8C287D5D}" destId="{ABC5F1D1-B810-445D-80ED-DEF34A56421C}" srcOrd="0" destOrd="0" presId="urn:microsoft.com/office/officeart/2005/8/layout/vList2"/>
    <dgm:cxn modelId="{3E6AE3B4-A78D-43D7-9ECD-22544D081A89}" type="presParOf" srcId="{52ED9988-B758-437C-886F-32D7C29BDAFE}" destId="{2AFE3EC6-42AE-44E3-A830-7B876EA7E83F}" srcOrd="0" destOrd="0" presId="urn:microsoft.com/office/officeart/2005/8/layout/vList2"/>
    <dgm:cxn modelId="{0B05889C-1331-4624-ACAA-A354CA596649}" type="presParOf" srcId="{52ED9988-B758-437C-886F-32D7C29BDAFE}" destId="{5FFA0138-3307-4D49-A839-433476C1735B}" srcOrd="1" destOrd="0" presId="urn:microsoft.com/office/officeart/2005/8/layout/vList2"/>
    <dgm:cxn modelId="{BBD3FA55-A894-4BAD-87F4-504BDAB24647}" type="presParOf" srcId="{52ED9988-B758-437C-886F-32D7C29BDAFE}" destId="{ABC5F1D1-B810-445D-80ED-DEF34A56421C}" srcOrd="2" destOrd="0" presId="urn:microsoft.com/office/officeart/2005/8/layout/vList2"/>
    <dgm:cxn modelId="{2109C011-B6F6-49C7-8583-94974D4A6FA9}" type="presParOf" srcId="{52ED9988-B758-437C-886F-32D7C29BDAFE}" destId="{C030586F-82D3-49F7-B525-5A01AD2223DD}" srcOrd="3" destOrd="0" presId="urn:microsoft.com/office/officeart/2005/8/layout/vList2"/>
    <dgm:cxn modelId="{371B63BC-7F4E-4D14-BAC0-544717F57BF6}" type="presParOf" srcId="{52ED9988-B758-437C-886F-32D7C29BDAFE}" destId="{3214CEA7-4018-4AE9-84B8-3330C1231FD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E9701E-2E21-4A82-BB10-9156085884D6}" type="doc">
      <dgm:prSet loTypeId="urn:microsoft.com/office/officeart/2016/7/layout/BasicLinearProcessNumbered" loCatId="process" qsTypeId="urn:microsoft.com/office/officeart/2005/8/quickstyle/simple1" qsCatId="simple" csTypeId="urn:microsoft.com/office/officeart/2005/8/colors/accent3_2" csCatId="accent3" phldr="1"/>
      <dgm:spPr/>
      <dgm:t>
        <a:bodyPr/>
        <a:lstStyle/>
        <a:p>
          <a:endParaRPr lang="en-US"/>
        </a:p>
      </dgm:t>
    </dgm:pt>
    <dgm:pt modelId="{C0409A66-7AC7-481D-BB50-8DD6AA128B86}">
      <dgm:prSet custT="1"/>
      <dgm:spPr/>
      <dgm:t>
        <a:bodyPr/>
        <a:lstStyle/>
        <a:p>
          <a:r>
            <a:rPr lang="en-US" sz="2000" dirty="0"/>
            <a:t>If you are working with a child with a disability who has already undergone a special education evaluation, ask for  a copy of the report</a:t>
          </a:r>
          <a:r>
            <a:rPr lang="en-US" sz="1800" dirty="0"/>
            <a:t>. </a:t>
          </a:r>
        </a:p>
      </dgm:t>
    </dgm:pt>
    <dgm:pt modelId="{B97987CB-CB5F-4410-8DF1-80B972DD71D9}" type="parTrans" cxnId="{62ED9E78-DD8E-4516-A8C2-516FDC5EDD33}">
      <dgm:prSet/>
      <dgm:spPr/>
      <dgm:t>
        <a:bodyPr/>
        <a:lstStyle/>
        <a:p>
          <a:endParaRPr lang="en-US"/>
        </a:p>
      </dgm:t>
    </dgm:pt>
    <dgm:pt modelId="{04093D87-24D3-4DDC-9583-644EDEE57137}" type="sibTrans" cxnId="{62ED9E78-DD8E-4516-A8C2-516FDC5EDD33}">
      <dgm:prSet phldrT="1" phldr="0"/>
      <dgm:spPr/>
      <dgm:t>
        <a:bodyPr/>
        <a:lstStyle/>
        <a:p>
          <a:r>
            <a:rPr lang="en-US"/>
            <a:t>1</a:t>
          </a:r>
        </a:p>
      </dgm:t>
    </dgm:pt>
    <dgm:pt modelId="{BB4317F8-588A-4CA5-B8B9-E39EFD5B5FD9}">
      <dgm:prSet custT="1"/>
      <dgm:spPr/>
      <dgm:t>
        <a:bodyPr/>
        <a:lstStyle/>
        <a:p>
          <a:r>
            <a:rPr lang="en-US" sz="1800" dirty="0"/>
            <a:t>Review what testing and evaluations have already been done. </a:t>
          </a:r>
          <a:r>
            <a:rPr lang="en-US" sz="1800" b="1" dirty="0"/>
            <a:t>What are the recommended services &amp; supports or additional evaluations? </a:t>
          </a:r>
          <a:r>
            <a:rPr lang="en-US" sz="1800" b="0" dirty="0"/>
            <a:t>Does the child/parent have these services? Have they completed the additional testing?</a:t>
          </a:r>
          <a:endParaRPr lang="en-US" sz="1800" b="1" dirty="0"/>
        </a:p>
      </dgm:t>
    </dgm:pt>
    <dgm:pt modelId="{D8EBBD68-3112-4D18-B1EA-C382AD197060}" type="parTrans" cxnId="{C16E958D-2735-4B3F-80F3-12FB644D1D5F}">
      <dgm:prSet/>
      <dgm:spPr/>
      <dgm:t>
        <a:bodyPr/>
        <a:lstStyle/>
        <a:p>
          <a:endParaRPr lang="en-US"/>
        </a:p>
      </dgm:t>
    </dgm:pt>
    <dgm:pt modelId="{A4F84B3F-671D-495F-BE42-63C28FBB49C2}" type="sibTrans" cxnId="{C16E958D-2735-4B3F-80F3-12FB644D1D5F}">
      <dgm:prSet phldrT="2" phldr="0"/>
      <dgm:spPr/>
      <dgm:t>
        <a:bodyPr/>
        <a:lstStyle/>
        <a:p>
          <a:r>
            <a:rPr lang="en-US"/>
            <a:t>2</a:t>
          </a:r>
        </a:p>
      </dgm:t>
    </dgm:pt>
    <dgm:pt modelId="{5953251A-0133-4C75-9F87-469DD1972D18}">
      <dgm:prSet/>
      <dgm:spPr/>
      <dgm:t>
        <a:bodyPr/>
        <a:lstStyle/>
        <a:p>
          <a:r>
            <a:rPr lang="en-US" dirty="0"/>
            <a:t>If you believe additional assessments are needed, request the Court Order DHS to schedule/approve such assessments</a:t>
          </a:r>
        </a:p>
      </dgm:t>
    </dgm:pt>
    <dgm:pt modelId="{1B3F9922-16F7-4509-8759-9F1D8D7FDA43}" type="parTrans" cxnId="{214D5452-A983-4DA1-AAB8-992DCF524AD1}">
      <dgm:prSet/>
      <dgm:spPr/>
      <dgm:t>
        <a:bodyPr/>
        <a:lstStyle/>
        <a:p>
          <a:endParaRPr lang="en-US"/>
        </a:p>
      </dgm:t>
    </dgm:pt>
    <dgm:pt modelId="{A1FCDAAC-B2A2-4AFF-8DF8-840F24625FD7}" type="sibTrans" cxnId="{214D5452-A983-4DA1-AAB8-992DCF524AD1}">
      <dgm:prSet phldrT="3" phldr="0"/>
      <dgm:spPr/>
      <dgm:t>
        <a:bodyPr/>
        <a:lstStyle/>
        <a:p>
          <a:r>
            <a:rPr lang="en-US"/>
            <a:t>3</a:t>
          </a:r>
        </a:p>
      </dgm:t>
    </dgm:pt>
    <dgm:pt modelId="{2776819A-0A37-4A1B-833A-044E0F4B2409}" type="pres">
      <dgm:prSet presAssocID="{35E9701E-2E21-4A82-BB10-9156085884D6}" presName="Name0" presStyleCnt="0">
        <dgm:presLayoutVars>
          <dgm:animLvl val="lvl"/>
          <dgm:resizeHandles val="exact"/>
        </dgm:presLayoutVars>
      </dgm:prSet>
      <dgm:spPr/>
      <dgm:t>
        <a:bodyPr/>
        <a:lstStyle/>
        <a:p>
          <a:endParaRPr lang="en-US"/>
        </a:p>
      </dgm:t>
    </dgm:pt>
    <dgm:pt modelId="{D8757E05-201F-4342-AE9D-FB6B7A32A18A}" type="pres">
      <dgm:prSet presAssocID="{C0409A66-7AC7-481D-BB50-8DD6AA128B86}" presName="compositeNode" presStyleCnt="0">
        <dgm:presLayoutVars>
          <dgm:bulletEnabled val="1"/>
        </dgm:presLayoutVars>
      </dgm:prSet>
      <dgm:spPr/>
    </dgm:pt>
    <dgm:pt modelId="{58755605-52DD-4A1F-A1BB-B2CC34CC3B45}" type="pres">
      <dgm:prSet presAssocID="{C0409A66-7AC7-481D-BB50-8DD6AA128B86}" presName="bgRect" presStyleLbl="bgAccFollowNode1" presStyleIdx="0" presStyleCnt="3" custScaleY="97286" custLinFactNeighborX="1424" custLinFactNeighborY="721"/>
      <dgm:spPr/>
      <dgm:t>
        <a:bodyPr/>
        <a:lstStyle/>
        <a:p>
          <a:endParaRPr lang="en-US"/>
        </a:p>
      </dgm:t>
    </dgm:pt>
    <dgm:pt modelId="{4C0C0E54-C200-443E-9B2C-7360FEB1EE44}" type="pres">
      <dgm:prSet presAssocID="{04093D87-24D3-4DDC-9583-644EDEE57137}" presName="sibTransNodeCircle" presStyleLbl="alignNode1" presStyleIdx="0" presStyleCnt="6">
        <dgm:presLayoutVars>
          <dgm:chMax val="0"/>
          <dgm:bulletEnabled/>
        </dgm:presLayoutVars>
      </dgm:prSet>
      <dgm:spPr/>
      <dgm:t>
        <a:bodyPr/>
        <a:lstStyle/>
        <a:p>
          <a:endParaRPr lang="en-US"/>
        </a:p>
      </dgm:t>
    </dgm:pt>
    <dgm:pt modelId="{3934582F-AAA3-488D-90E0-020E8FD2D557}" type="pres">
      <dgm:prSet presAssocID="{C0409A66-7AC7-481D-BB50-8DD6AA128B86}" presName="bottomLine" presStyleLbl="alignNode1" presStyleIdx="1" presStyleCnt="6">
        <dgm:presLayoutVars/>
      </dgm:prSet>
      <dgm:spPr/>
    </dgm:pt>
    <dgm:pt modelId="{048ED024-60A8-4F09-8BFF-985FB8B6C046}" type="pres">
      <dgm:prSet presAssocID="{C0409A66-7AC7-481D-BB50-8DD6AA128B86}" presName="nodeText" presStyleLbl="bgAccFollowNode1" presStyleIdx="0" presStyleCnt="3">
        <dgm:presLayoutVars>
          <dgm:bulletEnabled val="1"/>
        </dgm:presLayoutVars>
      </dgm:prSet>
      <dgm:spPr/>
      <dgm:t>
        <a:bodyPr/>
        <a:lstStyle/>
        <a:p>
          <a:endParaRPr lang="en-US"/>
        </a:p>
      </dgm:t>
    </dgm:pt>
    <dgm:pt modelId="{DB6CD495-11B0-42F7-B38B-4868E9A95BA7}" type="pres">
      <dgm:prSet presAssocID="{04093D87-24D3-4DDC-9583-644EDEE57137}" presName="sibTrans" presStyleCnt="0"/>
      <dgm:spPr/>
    </dgm:pt>
    <dgm:pt modelId="{64DDD37E-E358-4DB0-B514-39ABCC9A636B}" type="pres">
      <dgm:prSet presAssocID="{BB4317F8-588A-4CA5-B8B9-E39EFD5B5FD9}" presName="compositeNode" presStyleCnt="0">
        <dgm:presLayoutVars>
          <dgm:bulletEnabled val="1"/>
        </dgm:presLayoutVars>
      </dgm:prSet>
      <dgm:spPr/>
    </dgm:pt>
    <dgm:pt modelId="{6B20F6F1-CF1D-43A8-B293-7488E884C859}" type="pres">
      <dgm:prSet presAssocID="{BB4317F8-588A-4CA5-B8B9-E39EFD5B5FD9}" presName="bgRect" presStyleLbl="bgAccFollowNode1" presStyleIdx="1" presStyleCnt="3"/>
      <dgm:spPr/>
      <dgm:t>
        <a:bodyPr/>
        <a:lstStyle/>
        <a:p>
          <a:endParaRPr lang="en-US"/>
        </a:p>
      </dgm:t>
    </dgm:pt>
    <dgm:pt modelId="{A42FE9CE-4019-42DD-9E76-C25490CD2FE3}" type="pres">
      <dgm:prSet presAssocID="{A4F84B3F-671D-495F-BE42-63C28FBB49C2}" presName="sibTransNodeCircle" presStyleLbl="alignNode1" presStyleIdx="2" presStyleCnt="6">
        <dgm:presLayoutVars>
          <dgm:chMax val="0"/>
          <dgm:bulletEnabled/>
        </dgm:presLayoutVars>
      </dgm:prSet>
      <dgm:spPr/>
      <dgm:t>
        <a:bodyPr/>
        <a:lstStyle/>
        <a:p>
          <a:endParaRPr lang="en-US"/>
        </a:p>
      </dgm:t>
    </dgm:pt>
    <dgm:pt modelId="{685A8200-20DC-4425-972F-DC21701B6C4B}" type="pres">
      <dgm:prSet presAssocID="{BB4317F8-588A-4CA5-B8B9-E39EFD5B5FD9}" presName="bottomLine" presStyleLbl="alignNode1" presStyleIdx="3" presStyleCnt="6">
        <dgm:presLayoutVars/>
      </dgm:prSet>
      <dgm:spPr/>
    </dgm:pt>
    <dgm:pt modelId="{6EFF9B70-4ED7-4DCE-B955-5D9A620F6984}" type="pres">
      <dgm:prSet presAssocID="{BB4317F8-588A-4CA5-B8B9-E39EFD5B5FD9}" presName="nodeText" presStyleLbl="bgAccFollowNode1" presStyleIdx="1" presStyleCnt="3">
        <dgm:presLayoutVars>
          <dgm:bulletEnabled val="1"/>
        </dgm:presLayoutVars>
      </dgm:prSet>
      <dgm:spPr/>
      <dgm:t>
        <a:bodyPr/>
        <a:lstStyle/>
        <a:p>
          <a:endParaRPr lang="en-US"/>
        </a:p>
      </dgm:t>
    </dgm:pt>
    <dgm:pt modelId="{9022C62E-DCEE-4C6B-8DE5-88445E75C005}" type="pres">
      <dgm:prSet presAssocID="{A4F84B3F-671D-495F-BE42-63C28FBB49C2}" presName="sibTrans" presStyleCnt="0"/>
      <dgm:spPr/>
    </dgm:pt>
    <dgm:pt modelId="{621CF3B2-D33F-4691-9B3C-DE31BFFB6276}" type="pres">
      <dgm:prSet presAssocID="{5953251A-0133-4C75-9F87-469DD1972D18}" presName="compositeNode" presStyleCnt="0">
        <dgm:presLayoutVars>
          <dgm:bulletEnabled val="1"/>
        </dgm:presLayoutVars>
      </dgm:prSet>
      <dgm:spPr/>
    </dgm:pt>
    <dgm:pt modelId="{23D1960A-3430-4E92-B560-451C3BF4C509}" type="pres">
      <dgm:prSet presAssocID="{5953251A-0133-4C75-9F87-469DD1972D18}" presName="bgRect" presStyleLbl="bgAccFollowNode1" presStyleIdx="2" presStyleCnt="3"/>
      <dgm:spPr/>
      <dgm:t>
        <a:bodyPr/>
        <a:lstStyle/>
        <a:p>
          <a:endParaRPr lang="en-US"/>
        </a:p>
      </dgm:t>
    </dgm:pt>
    <dgm:pt modelId="{65F82C63-79F7-4CAD-9053-D8A7A0B1B383}" type="pres">
      <dgm:prSet presAssocID="{A1FCDAAC-B2A2-4AFF-8DF8-840F24625FD7}" presName="sibTransNodeCircle" presStyleLbl="alignNode1" presStyleIdx="4" presStyleCnt="6">
        <dgm:presLayoutVars>
          <dgm:chMax val="0"/>
          <dgm:bulletEnabled/>
        </dgm:presLayoutVars>
      </dgm:prSet>
      <dgm:spPr/>
      <dgm:t>
        <a:bodyPr/>
        <a:lstStyle/>
        <a:p>
          <a:endParaRPr lang="en-US"/>
        </a:p>
      </dgm:t>
    </dgm:pt>
    <dgm:pt modelId="{457976F5-17A1-43F5-9D56-3473DA4986A2}" type="pres">
      <dgm:prSet presAssocID="{5953251A-0133-4C75-9F87-469DD1972D18}" presName="bottomLine" presStyleLbl="alignNode1" presStyleIdx="5" presStyleCnt="6">
        <dgm:presLayoutVars/>
      </dgm:prSet>
      <dgm:spPr/>
    </dgm:pt>
    <dgm:pt modelId="{D755530A-28DA-4032-BE57-BC6B46F24FFB}" type="pres">
      <dgm:prSet presAssocID="{5953251A-0133-4C75-9F87-469DD1972D18}" presName="nodeText" presStyleLbl="bgAccFollowNode1" presStyleIdx="2" presStyleCnt="3">
        <dgm:presLayoutVars>
          <dgm:bulletEnabled val="1"/>
        </dgm:presLayoutVars>
      </dgm:prSet>
      <dgm:spPr/>
      <dgm:t>
        <a:bodyPr/>
        <a:lstStyle/>
        <a:p>
          <a:endParaRPr lang="en-US"/>
        </a:p>
      </dgm:t>
    </dgm:pt>
  </dgm:ptLst>
  <dgm:cxnLst>
    <dgm:cxn modelId="{214D5452-A983-4DA1-AAB8-992DCF524AD1}" srcId="{35E9701E-2E21-4A82-BB10-9156085884D6}" destId="{5953251A-0133-4C75-9F87-469DD1972D18}" srcOrd="2" destOrd="0" parTransId="{1B3F9922-16F7-4509-8759-9F1D8D7FDA43}" sibTransId="{A1FCDAAC-B2A2-4AFF-8DF8-840F24625FD7}"/>
    <dgm:cxn modelId="{F0669B92-EA11-4154-A603-CFB65CF5E850}" type="presOf" srcId="{A1FCDAAC-B2A2-4AFF-8DF8-840F24625FD7}" destId="{65F82C63-79F7-4CAD-9053-D8A7A0B1B383}" srcOrd="0" destOrd="0" presId="urn:microsoft.com/office/officeart/2016/7/layout/BasicLinearProcessNumbered"/>
    <dgm:cxn modelId="{1F0A7C1C-0463-4B92-8D9C-7EB2FF63C4A8}" type="presOf" srcId="{5953251A-0133-4C75-9F87-469DD1972D18}" destId="{23D1960A-3430-4E92-B560-451C3BF4C509}" srcOrd="0" destOrd="0" presId="urn:microsoft.com/office/officeart/2016/7/layout/BasicLinearProcessNumbered"/>
    <dgm:cxn modelId="{351AB52A-8CF4-46FA-BA48-CEB532B20C5B}" type="presOf" srcId="{C0409A66-7AC7-481D-BB50-8DD6AA128B86}" destId="{58755605-52DD-4A1F-A1BB-B2CC34CC3B45}" srcOrd="0" destOrd="0" presId="urn:microsoft.com/office/officeart/2016/7/layout/BasicLinearProcessNumbered"/>
    <dgm:cxn modelId="{B85FDC76-EDA9-4D9F-9819-57DF6BCEC1E2}" type="presOf" srcId="{BB4317F8-588A-4CA5-B8B9-E39EFD5B5FD9}" destId="{6EFF9B70-4ED7-4DCE-B955-5D9A620F6984}" srcOrd="1" destOrd="0" presId="urn:microsoft.com/office/officeart/2016/7/layout/BasicLinearProcessNumbered"/>
    <dgm:cxn modelId="{CC16B599-8C10-4684-B436-54840A489D7E}" type="presOf" srcId="{04093D87-24D3-4DDC-9583-644EDEE57137}" destId="{4C0C0E54-C200-443E-9B2C-7360FEB1EE44}" srcOrd="0" destOrd="0" presId="urn:microsoft.com/office/officeart/2016/7/layout/BasicLinearProcessNumbered"/>
    <dgm:cxn modelId="{ADC42049-D3FE-4854-9329-477F74688D97}" type="presOf" srcId="{C0409A66-7AC7-481D-BB50-8DD6AA128B86}" destId="{048ED024-60A8-4F09-8BFF-985FB8B6C046}" srcOrd="1" destOrd="0" presId="urn:microsoft.com/office/officeart/2016/7/layout/BasicLinearProcessNumbered"/>
    <dgm:cxn modelId="{62ED9E78-DD8E-4516-A8C2-516FDC5EDD33}" srcId="{35E9701E-2E21-4A82-BB10-9156085884D6}" destId="{C0409A66-7AC7-481D-BB50-8DD6AA128B86}" srcOrd="0" destOrd="0" parTransId="{B97987CB-CB5F-4410-8DF1-80B972DD71D9}" sibTransId="{04093D87-24D3-4DDC-9583-644EDEE57137}"/>
    <dgm:cxn modelId="{BA88DC15-FB96-4D66-B290-7CFB5B59436C}" type="presOf" srcId="{35E9701E-2E21-4A82-BB10-9156085884D6}" destId="{2776819A-0A37-4A1B-833A-044E0F4B2409}" srcOrd="0" destOrd="0" presId="urn:microsoft.com/office/officeart/2016/7/layout/BasicLinearProcessNumbered"/>
    <dgm:cxn modelId="{2C665021-4FEC-4A2C-BEA4-A0E9D8E79EB4}" type="presOf" srcId="{BB4317F8-588A-4CA5-B8B9-E39EFD5B5FD9}" destId="{6B20F6F1-CF1D-43A8-B293-7488E884C859}" srcOrd="0" destOrd="0" presId="urn:microsoft.com/office/officeart/2016/7/layout/BasicLinearProcessNumbered"/>
    <dgm:cxn modelId="{7FB995A8-E519-4457-866F-560DF3243DE8}" type="presOf" srcId="{5953251A-0133-4C75-9F87-469DD1972D18}" destId="{D755530A-28DA-4032-BE57-BC6B46F24FFB}" srcOrd="1" destOrd="0" presId="urn:microsoft.com/office/officeart/2016/7/layout/BasicLinearProcessNumbered"/>
    <dgm:cxn modelId="{C1C95D33-679E-4869-8DEE-B6ED98B0A432}" type="presOf" srcId="{A4F84B3F-671D-495F-BE42-63C28FBB49C2}" destId="{A42FE9CE-4019-42DD-9E76-C25490CD2FE3}" srcOrd="0" destOrd="0" presId="urn:microsoft.com/office/officeart/2016/7/layout/BasicLinearProcessNumbered"/>
    <dgm:cxn modelId="{C16E958D-2735-4B3F-80F3-12FB644D1D5F}" srcId="{35E9701E-2E21-4A82-BB10-9156085884D6}" destId="{BB4317F8-588A-4CA5-B8B9-E39EFD5B5FD9}" srcOrd="1" destOrd="0" parTransId="{D8EBBD68-3112-4D18-B1EA-C382AD197060}" sibTransId="{A4F84B3F-671D-495F-BE42-63C28FBB49C2}"/>
    <dgm:cxn modelId="{0E6A620D-CAC5-4D71-A789-D060B490B236}" type="presParOf" srcId="{2776819A-0A37-4A1B-833A-044E0F4B2409}" destId="{D8757E05-201F-4342-AE9D-FB6B7A32A18A}" srcOrd="0" destOrd="0" presId="urn:microsoft.com/office/officeart/2016/7/layout/BasicLinearProcessNumbered"/>
    <dgm:cxn modelId="{F59F241D-86C5-47DB-81A1-6C4A044380C7}" type="presParOf" srcId="{D8757E05-201F-4342-AE9D-FB6B7A32A18A}" destId="{58755605-52DD-4A1F-A1BB-B2CC34CC3B45}" srcOrd="0" destOrd="0" presId="urn:microsoft.com/office/officeart/2016/7/layout/BasicLinearProcessNumbered"/>
    <dgm:cxn modelId="{953ED3E7-3B27-4392-ADE7-793AEC974769}" type="presParOf" srcId="{D8757E05-201F-4342-AE9D-FB6B7A32A18A}" destId="{4C0C0E54-C200-443E-9B2C-7360FEB1EE44}" srcOrd="1" destOrd="0" presId="urn:microsoft.com/office/officeart/2016/7/layout/BasicLinearProcessNumbered"/>
    <dgm:cxn modelId="{316E29E2-0FCC-4A9C-8CEF-1D52B40199C0}" type="presParOf" srcId="{D8757E05-201F-4342-AE9D-FB6B7A32A18A}" destId="{3934582F-AAA3-488D-90E0-020E8FD2D557}" srcOrd="2" destOrd="0" presId="urn:microsoft.com/office/officeart/2016/7/layout/BasicLinearProcessNumbered"/>
    <dgm:cxn modelId="{2707DB41-125D-4D47-B215-75700B27DDB5}" type="presParOf" srcId="{D8757E05-201F-4342-AE9D-FB6B7A32A18A}" destId="{048ED024-60A8-4F09-8BFF-985FB8B6C046}" srcOrd="3" destOrd="0" presId="urn:microsoft.com/office/officeart/2016/7/layout/BasicLinearProcessNumbered"/>
    <dgm:cxn modelId="{9EB6AA21-9221-4257-9DE5-040BB41AABC7}" type="presParOf" srcId="{2776819A-0A37-4A1B-833A-044E0F4B2409}" destId="{DB6CD495-11B0-42F7-B38B-4868E9A95BA7}" srcOrd="1" destOrd="0" presId="urn:microsoft.com/office/officeart/2016/7/layout/BasicLinearProcessNumbered"/>
    <dgm:cxn modelId="{33F0F499-7B73-437D-89B9-1746DA1C8B25}" type="presParOf" srcId="{2776819A-0A37-4A1B-833A-044E0F4B2409}" destId="{64DDD37E-E358-4DB0-B514-39ABCC9A636B}" srcOrd="2" destOrd="0" presId="urn:microsoft.com/office/officeart/2016/7/layout/BasicLinearProcessNumbered"/>
    <dgm:cxn modelId="{9C02D860-30FE-4E7C-8326-9D1849B02E1D}" type="presParOf" srcId="{64DDD37E-E358-4DB0-B514-39ABCC9A636B}" destId="{6B20F6F1-CF1D-43A8-B293-7488E884C859}" srcOrd="0" destOrd="0" presId="urn:microsoft.com/office/officeart/2016/7/layout/BasicLinearProcessNumbered"/>
    <dgm:cxn modelId="{32119077-C838-4B2F-8BCB-FE6CA9A07404}" type="presParOf" srcId="{64DDD37E-E358-4DB0-B514-39ABCC9A636B}" destId="{A42FE9CE-4019-42DD-9E76-C25490CD2FE3}" srcOrd="1" destOrd="0" presId="urn:microsoft.com/office/officeart/2016/7/layout/BasicLinearProcessNumbered"/>
    <dgm:cxn modelId="{D03B4203-E0E3-4EDD-BD99-387C5C9C9377}" type="presParOf" srcId="{64DDD37E-E358-4DB0-B514-39ABCC9A636B}" destId="{685A8200-20DC-4425-972F-DC21701B6C4B}" srcOrd="2" destOrd="0" presId="urn:microsoft.com/office/officeart/2016/7/layout/BasicLinearProcessNumbered"/>
    <dgm:cxn modelId="{F8B6A63E-7FF2-448E-8FDA-BADD0658B5C0}" type="presParOf" srcId="{64DDD37E-E358-4DB0-B514-39ABCC9A636B}" destId="{6EFF9B70-4ED7-4DCE-B955-5D9A620F6984}" srcOrd="3" destOrd="0" presId="urn:microsoft.com/office/officeart/2016/7/layout/BasicLinearProcessNumbered"/>
    <dgm:cxn modelId="{4D3E7E71-00FF-4170-8334-3432203B6059}" type="presParOf" srcId="{2776819A-0A37-4A1B-833A-044E0F4B2409}" destId="{9022C62E-DCEE-4C6B-8DE5-88445E75C005}" srcOrd="3" destOrd="0" presId="urn:microsoft.com/office/officeart/2016/7/layout/BasicLinearProcessNumbered"/>
    <dgm:cxn modelId="{5642DBB9-4523-4D63-AAA1-61FCE7572AE9}" type="presParOf" srcId="{2776819A-0A37-4A1B-833A-044E0F4B2409}" destId="{621CF3B2-D33F-4691-9B3C-DE31BFFB6276}" srcOrd="4" destOrd="0" presId="urn:microsoft.com/office/officeart/2016/7/layout/BasicLinearProcessNumbered"/>
    <dgm:cxn modelId="{740AC68C-7848-426F-ABA3-716A85952689}" type="presParOf" srcId="{621CF3B2-D33F-4691-9B3C-DE31BFFB6276}" destId="{23D1960A-3430-4E92-B560-451C3BF4C509}" srcOrd="0" destOrd="0" presId="urn:microsoft.com/office/officeart/2016/7/layout/BasicLinearProcessNumbered"/>
    <dgm:cxn modelId="{1019AA12-8236-48E8-B19F-BB8261F0E125}" type="presParOf" srcId="{621CF3B2-D33F-4691-9B3C-DE31BFFB6276}" destId="{65F82C63-79F7-4CAD-9053-D8A7A0B1B383}" srcOrd="1" destOrd="0" presId="urn:microsoft.com/office/officeart/2016/7/layout/BasicLinearProcessNumbered"/>
    <dgm:cxn modelId="{039034FF-B73A-4A44-9122-BFAC7784F6AF}" type="presParOf" srcId="{621CF3B2-D33F-4691-9B3C-DE31BFFB6276}" destId="{457976F5-17A1-43F5-9D56-3473DA4986A2}" srcOrd="2" destOrd="0" presId="urn:microsoft.com/office/officeart/2016/7/layout/BasicLinearProcessNumbered"/>
    <dgm:cxn modelId="{A56D15B2-B362-45F6-8014-3042F514E418}" type="presParOf" srcId="{621CF3B2-D33F-4691-9B3C-DE31BFFB6276}" destId="{D755530A-28DA-4032-BE57-BC6B46F24FFB}"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4CF499D-B923-4B3B-98E8-BF89957EBE06}" type="doc">
      <dgm:prSet loTypeId="urn:microsoft.com/office/officeart/2005/8/layout/hierarchy1" loCatId="Inbox" qsTypeId="urn:microsoft.com/office/officeart/2005/8/quickstyle/simple4" qsCatId="simple" csTypeId="urn:microsoft.com/office/officeart/2005/8/colors/accent3_2" csCatId="accent3" phldr="1"/>
      <dgm:spPr/>
      <dgm:t>
        <a:bodyPr/>
        <a:lstStyle/>
        <a:p>
          <a:endParaRPr lang="en-US"/>
        </a:p>
      </dgm:t>
    </dgm:pt>
    <dgm:pt modelId="{2E6529DD-D3EC-4347-B6BC-6857486C5D94}">
      <dgm:prSet custT="1"/>
      <dgm:spPr/>
      <dgm:t>
        <a:bodyPr/>
        <a:lstStyle/>
        <a:p>
          <a:r>
            <a:rPr lang="en-US" sz="2400" dirty="0"/>
            <a:t>COMPETENCY</a:t>
          </a:r>
        </a:p>
      </dgm:t>
    </dgm:pt>
    <dgm:pt modelId="{1DC123CE-AA53-4CC2-815A-56C901E9A2BD}" type="parTrans" cxnId="{82EB3BB6-1307-4093-B1DF-5C4A6F45610C}">
      <dgm:prSet/>
      <dgm:spPr/>
      <dgm:t>
        <a:bodyPr/>
        <a:lstStyle/>
        <a:p>
          <a:endParaRPr lang="en-US"/>
        </a:p>
      </dgm:t>
    </dgm:pt>
    <dgm:pt modelId="{DA940B8F-84E4-472D-9D1F-0052365E60EB}" type="sibTrans" cxnId="{82EB3BB6-1307-4093-B1DF-5C4A6F45610C}">
      <dgm:prSet/>
      <dgm:spPr/>
      <dgm:t>
        <a:bodyPr/>
        <a:lstStyle/>
        <a:p>
          <a:endParaRPr lang="en-US"/>
        </a:p>
      </dgm:t>
    </dgm:pt>
    <dgm:pt modelId="{B81A4CE2-7245-443E-859E-AEA3EB78E38B}">
      <dgm:prSet custT="1"/>
      <dgm:spPr/>
      <dgm:t>
        <a:bodyPr/>
        <a:lstStyle/>
        <a:p>
          <a:r>
            <a:rPr lang="en-US" sz="4000" dirty="0"/>
            <a:t>ADA</a:t>
          </a:r>
          <a:endParaRPr lang="en-US" sz="1600" dirty="0"/>
        </a:p>
      </dgm:t>
    </dgm:pt>
    <dgm:pt modelId="{800BE2F3-73CF-477D-972E-2DA7EFD44A18}" type="parTrans" cxnId="{9D5D40B4-F6D3-49BE-8180-6B8D0353F044}">
      <dgm:prSet/>
      <dgm:spPr/>
      <dgm:t>
        <a:bodyPr/>
        <a:lstStyle/>
        <a:p>
          <a:endParaRPr lang="en-US"/>
        </a:p>
      </dgm:t>
    </dgm:pt>
    <dgm:pt modelId="{A2F8CECB-A22F-436D-B8A2-040F308C78C4}" type="sibTrans" cxnId="{9D5D40B4-F6D3-49BE-8180-6B8D0353F044}">
      <dgm:prSet/>
      <dgm:spPr/>
      <dgm:t>
        <a:bodyPr/>
        <a:lstStyle/>
        <a:p>
          <a:endParaRPr lang="en-US"/>
        </a:p>
      </dgm:t>
    </dgm:pt>
    <dgm:pt modelId="{CE13E91E-AD27-4DEC-A6C5-B192A8CCC343}">
      <dgm:prSet custT="1"/>
      <dgm:spPr/>
      <dgm:t>
        <a:bodyPr/>
        <a:lstStyle/>
        <a:p>
          <a:r>
            <a:rPr lang="en-US" sz="2000" dirty="0"/>
            <a:t>APPROPRIATE-NESS OF TREATMENT PLAN/</a:t>
          </a:r>
        </a:p>
        <a:p>
          <a:r>
            <a:rPr lang="en-US" sz="2000" dirty="0"/>
            <a:t>REASONABLE EFFORTS </a:t>
          </a:r>
        </a:p>
      </dgm:t>
    </dgm:pt>
    <dgm:pt modelId="{56189F16-815A-4D87-895A-1A09CD1504E9}" type="parTrans" cxnId="{EBDF0234-40A6-4B3F-A0A4-4AACFF692E35}">
      <dgm:prSet/>
      <dgm:spPr/>
      <dgm:t>
        <a:bodyPr/>
        <a:lstStyle/>
        <a:p>
          <a:endParaRPr lang="en-US"/>
        </a:p>
      </dgm:t>
    </dgm:pt>
    <dgm:pt modelId="{4977208C-0DBA-41FE-9944-8014C16932C2}" type="sibTrans" cxnId="{EBDF0234-40A6-4B3F-A0A4-4AACFF692E35}">
      <dgm:prSet/>
      <dgm:spPr/>
      <dgm:t>
        <a:bodyPr/>
        <a:lstStyle/>
        <a:p>
          <a:endParaRPr lang="en-US"/>
        </a:p>
      </dgm:t>
    </dgm:pt>
    <dgm:pt modelId="{655862B2-F1F9-4C40-BC06-CC94F0DB5D9D}">
      <dgm:prSet custT="1"/>
      <dgm:spPr/>
      <dgm:t>
        <a:bodyPr/>
        <a:lstStyle/>
        <a:p>
          <a:r>
            <a:rPr lang="en-US" sz="2800" dirty="0"/>
            <a:t>CAPACITY &amp; COMMUNI-CATION </a:t>
          </a:r>
        </a:p>
      </dgm:t>
    </dgm:pt>
    <dgm:pt modelId="{4F19FABB-0185-4051-9472-E9C40C109EE0}" type="parTrans" cxnId="{79BDA077-ED00-4482-8C6E-5210AFE49E1E}">
      <dgm:prSet/>
      <dgm:spPr/>
      <dgm:t>
        <a:bodyPr/>
        <a:lstStyle/>
        <a:p>
          <a:endParaRPr lang="en-US"/>
        </a:p>
      </dgm:t>
    </dgm:pt>
    <dgm:pt modelId="{93E5C0D0-0CCF-4991-85CF-2EB20E438063}" type="sibTrans" cxnId="{79BDA077-ED00-4482-8C6E-5210AFE49E1E}">
      <dgm:prSet/>
      <dgm:spPr/>
      <dgm:t>
        <a:bodyPr/>
        <a:lstStyle/>
        <a:p>
          <a:endParaRPr lang="en-US"/>
        </a:p>
      </dgm:t>
    </dgm:pt>
    <dgm:pt modelId="{AAAEA026-4C48-45DE-9E2A-984CEBDA4670}" type="pres">
      <dgm:prSet presAssocID="{B4CF499D-B923-4B3B-98E8-BF89957EBE06}" presName="hierChild1" presStyleCnt="0">
        <dgm:presLayoutVars>
          <dgm:chPref val="1"/>
          <dgm:dir/>
          <dgm:animOne val="branch"/>
          <dgm:animLvl val="lvl"/>
          <dgm:resizeHandles/>
        </dgm:presLayoutVars>
      </dgm:prSet>
      <dgm:spPr/>
      <dgm:t>
        <a:bodyPr/>
        <a:lstStyle/>
        <a:p>
          <a:endParaRPr lang="en-US"/>
        </a:p>
      </dgm:t>
    </dgm:pt>
    <dgm:pt modelId="{4572C037-9DB9-431E-B115-AFFA4F3ADE91}" type="pres">
      <dgm:prSet presAssocID="{2E6529DD-D3EC-4347-B6BC-6857486C5D94}" presName="hierRoot1" presStyleCnt="0"/>
      <dgm:spPr/>
    </dgm:pt>
    <dgm:pt modelId="{852DD213-F9D4-4B13-877F-F59F20A24258}" type="pres">
      <dgm:prSet presAssocID="{2E6529DD-D3EC-4347-B6BC-6857486C5D94}" presName="composite" presStyleCnt="0"/>
      <dgm:spPr/>
    </dgm:pt>
    <dgm:pt modelId="{1FDFB815-8C2E-4CDE-BF9C-F32526CEF727}" type="pres">
      <dgm:prSet presAssocID="{2E6529DD-D3EC-4347-B6BC-6857486C5D94}" presName="background" presStyleLbl="node0" presStyleIdx="0" presStyleCnt="4"/>
      <dgm:spPr/>
    </dgm:pt>
    <dgm:pt modelId="{DE725144-6052-493C-9648-CC3896977F4B}" type="pres">
      <dgm:prSet presAssocID="{2E6529DD-D3EC-4347-B6BC-6857486C5D94}" presName="text" presStyleLbl="fgAcc0" presStyleIdx="0" presStyleCnt="4" custScaleX="131530" custScaleY="180265" custLinFactNeighborX="-4761" custLinFactNeighborY="-577">
        <dgm:presLayoutVars>
          <dgm:chPref val="3"/>
        </dgm:presLayoutVars>
      </dgm:prSet>
      <dgm:spPr/>
      <dgm:t>
        <a:bodyPr/>
        <a:lstStyle/>
        <a:p>
          <a:endParaRPr lang="en-US"/>
        </a:p>
      </dgm:t>
    </dgm:pt>
    <dgm:pt modelId="{319C3BF0-D85B-454E-A18F-7C0BE19BC8A7}" type="pres">
      <dgm:prSet presAssocID="{2E6529DD-D3EC-4347-B6BC-6857486C5D94}" presName="hierChild2" presStyleCnt="0"/>
      <dgm:spPr/>
    </dgm:pt>
    <dgm:pt modelId="{3571F1E9-B9AB-424B-A763-9130AA1774A1}" type="pres">
      <dgm:prSet presAssocID="{B81A4CE2-7245-443E-859E-AEA3EB78E38B}" presName="hierRoot1" presStyleCnt="0"/>
      <dgm:spPr/>
    </dgm:pt>
    <dgm:pt modelId="{CF676CD9-2482-42EC-B183-59D6972E2CB9}" type="pres">
      <dgm:prSet presAssocID="{B81A4CE2-7245-443E-859E-AEA3EB78E38B}" presName="composite" presStyleCnt="0"/>
      <dgm:spPr/>
    </dgm:pt>
    <dgm:pt modelId="{53F92EE4-9E28-4B27-AE7C-E4AFD80618C7}" type="pres">
      <dgm:prSet presAssocID="{B81A4CE2-7245-443E-859E-AEA3EB78E38B}" presName="background" presStyleLbl="node0" presStyleIdx="1" presStyleCnt="4"/>
      <dgm:spPr/>
    </dgm:pt>
    <dgm:pt modelId="{EB6C3E21-C0C4-43BA-9F49-A27AD5540238}" type="pres">
      <dgm:prSet presAssocID="{B81A4CE2-7245-443E-859E-AEA3EB78E38B}" presName="text" presStyleLbl="fgAcc0" presStyleIdx="1" presStyleCnt="4" custScaleY="193551" custLinFactNeighborX="-8424" custLinFactNeighborY="577">
        <dgm:presLayoutVars>
          <dgm:chPref val="3"/>
        </dgm:presLayoutVars>
      </dgm:prSet>
      <dgm:spPr/>
      <dgm:t>
        <a:bodyPr/>
        <a:lstStyle/>
        <a:p>
          <a:endParaRPr lang="en-US"/>
        </a:p>
      </dgm:t>
    </dgm:pt>
    <dgm:pt modelId="{1D6A9BF6-D421-43B5-8624-0865A4EFF0AF}" type="pres">
      <dgm:prSet presAssocID="{B81A4CE2-7245-443E-859E-AEA3EB78E38B}" presName="hierChild2" presStyleCnt="0"/>
      <dgm:spPr/>
    </dgm:pt>
    <dgm:pt modelId="{EE454942-3376-41CB-B403-1847BF6C1899}" type="pres">
      <dgm:prSet presAssocID="{CE13E91E-AD27-4DEC-A6C5-B192A8CCC343}" presName="hierRoot1" presStyleCnt="0"/>
      <dgm:spPr/>
    </dgm:pt>
    <dgm:pt modelId="{46E31048-AA50-42D8-BE82-8FCAE54A4248}" type="pres">
      <dgm:prSet presAssocID="{CE13E91E-AD27-4DEC-A6C5-B192A8CCC343}" presName="composite" presStyleCnt="0"/>
      <dgm:spPr/>
    </dgm:pt>
    <dgm:pt modelId="{DD2212D3-02FF-4E2A-8BD5-6CB6CFF0879E}" type="pres">
      <dgm:prSet presAssocID="{CE13E91E-AD27-4DEC-A6C5-B192A8CCC343}" presName="background" presStyleLbl="node0" presStyleIdx="2" presStyleCnt="4"/>
      <dgm:spPr/>
    </dgm:pt>
    <dgm:pt modelId="{785BD2ED-60E3-40FB-BCDA-707E303A500C}" type="pres">
      <dgm:prSet presAssocID="{CE13E91E-AD27-4DEC-A6C5-B192A8CCC343}" presName="text" presStyleLbl="fgAcc0" presStyleIdx="2" presStyleCnt="4" custScaleX="116003" custScaleY="188264" custLinFactNeighborX="-9889" custLinFactNeighborY="1730">
        <dgm:presLayoutVars>
          <dgm:chPref val="3"/>
        </dgm:presLayoutVars>
      </dgm:prSet>
      <dgm:spPr/>
      <dgm:t>
        <a:bodyPr/>
        <a:lstStyle/>
        <a:p>
          <a:endParaRPr lang="en-US"/>
        </a:p>
      </dgm:t>
    </dgm:pt>
    <dgm:pt modelId="{A827D837-068D-4D62-B36F-7A88E9FCD0C4}" type="pres">
      <dgm:prSet presAssocID="{CE13E91E-AD27-4DEC-A6C5-B192A8CCC343}" presName="hierChild2" presStyleCnt="0"/>
      <dgm:spPr/>
    </dgm:pt>
    <dgm:pt modelId="{B7975BB5-3785-4C7B-8272-DAF9EC3C7405}" type="pres">
      <dgm:prSet presAssocID="{655862B2-F1F9-4C40-BC06-CC94F0DB5D9D}" presName="hierRoot1" presStyleCnt="0"/>
      <dgm:spPr/>
    </dgm:pt>
    <dgm:pt modelId="{1D1C403D-8415-4891-ABA3-1FFA84224D21}" type="pres">
      <dgm:prSet presAssocID="{655862B2-F1F9-4C40-BC06-CC94F0DB5D9D}" presName="composite" presStyleCnt="0"/>
      <dgm:spPr/>
    </dgm:pt>
    <dgm:pt modelId="{81C6A692-4865-4566-987B-BC954920A739}" type="pres">
      <dgm:prSet presAssocID="{655862B2-F1F9-4C40-BC06-CC94F0DB5D9D}" presName="background" presStyleLbl="node0" presStyleIdx="3" presStyleCnt="4"/>
      <dgm:spPr/>
    </dgm:pt>
    <dgm:pt modelId="{C16CD17C-96E1-402B-9FA0-F74748080CE4}" type="pres">
      <dgm:prSet presAssocID="{655862B2-F1F9-4C40-BC06-CC94F0DB5D9D}" presName="text" presStyleLbl="fgAcc0" presStyleIdx="3" presStyleCnt="4" custScaleX="152647" custScaleY="195332" custLinFactNeighborX="-16848">
        <dgm:presLayoutVars>
          <dgm:chPref val="3"/>
        </dgm:presLayoutVars>
      </dgm:prSet>
      <dgm:spPr/>
      <dgm:t>
        <a:bodyPr/>
        <a:lstStyle/>
        <a:p>
          <a:endParaRPr lang="en-US"/>
        </a:p>
      </dgm:t>
    </dgm:pt>
    <dgm:pt modelId="{794CCC93-FC84-460E-BA92-78CD1313988D}" type="pres">
      <dgm:prSet presAssocID="{655862B2-F1F9-4C40-BC06-CC94F0DB5D9D}" presName="hierChild2" presStyleCnt="0"/>
      <dgm:spPr/>
    </dgm:pt>
  </dgm:ptLst>
  <dgm:cxnLst>
    <dgm:cxn modelId="{5643F12A-69C0-47E1-B1F0-3B7FF9588C77}" type="presOf" srcId="{655862B2-F1F9-4C40-BC06-CC94F0DB5D9D}" destId="{C16CD17C-96E1-402B-9FA0-F74748080CE4}" srcOrd="0" destOrd="0" presId="urn:microsoft.com/office/officeart/2005/8/layout/hierarchy1"/>
    <dgm:cxn modelId="{EBDF0234-40A6-4B3F-A0A4-4AACFF692E35}" srcId="{B4CF499D-B923-4B3B-98E8-BF89957EBE06}" destId="{CE13E91E-AD27-4DEC-A6C5-B192A8CCC343}" srcOrd="2" destOrd="0" parTransId="{56189F16-815A-4D87-895A-1A09CD1504E9}" sibTransId="{4977208C-0DBA-41FE-9944-8014C16932C2}"/>
    <dgm:cxn modelId="{82EB3BB6-1307-4093-B1DF-5C4A6F45610C}" srcId="{B4CF499D-B923-4B3B-98E8-BF89957EBE06}" destId="{2E6529DD-D3EC-4347-B6BC-6857486C5D94}" srcOrd="0" destOrd="0" parTransId="{1DC123CE-AA53-4CC2-815A-56C901E9A2BD}" sibTransId="{DA940B8F-84E4-472D-9D1F-0052365E60EB}"/>
    <dgm:cxn modelId="{7839438F-EC58-492E-AE2B-6C75FAD242A6}" type="presOf" srcId="{B81A4CE2-7245-443E-859E-AEA3EB78E38B}" destId="{EB6C3E21-C0C4-43BA-9F49-A27AD5540238}" srcOrd="0" destOrd="0" presId="urn:microsoft.com/office/officeart/2005/8/layout/hierarchy1"/>
    <dgm:cxn modelId="{79BDA077-ED00-4482-8C6E-5210AFE49E1E}" srcId="{B4CF499D-B923-4B3B-98E8-BF89957EBE06}" destId="{655862B2-F1F9-4C40-BC06-CC94F0DB5D9D}" srcOrd="3" destOrd="0" parTransId="{4F19FABB-0185-4051-9472-E9C40C109EE0}" sibTransId="{93E5C0D0-0CCF-4991-85CF-2EB20E438063}"/>
    <dgm:cxn modelId="{95E50027-63A0-4449-ACE2-AD2EF6036269}" type="presOf" srcId="{CE13E91E-AD27-4DEC-A6C5-B192A8CCC343}" destId="{785BD2ED-60E3-40FB-BCDA-707E303A500C}" srcOrd="0" destOrd="0" presId="urn:microsoft.com/office/officeart/2005/8/layout/hierarchy1"/>
    <dgm:cxn modelId="{A9606A85-8CE5-4757-A30B-3E9B382052A1}" type="presOf" srcId="{2E6529DD-D3EC-4347-B6BC-6857486C5D94}" destId="{DE725144-6052-493C-9648-CC3896977F4B}" srcOrd="0" destOrd="0" presId="urn:microsoft.com/office/officeart/2005/8/layout/hierarchy1"/>
    <dgm:cxn modelId="{9D5D40B4-F6D3-49BE-8180-6B8D0353F044}" srcId="{B4CF499D-B923-4B3B-98E8-BF89957EBE06}" destId="{B81A4CE2-7245-443E-859E-AEA3EB78E38B}" srcOrd="1" destOrd="0" parTransId="{800BE2F3-73CF-477D-972E-2DA7EFD44A18}" sibTransId="{A2F8CECB-A22F-436D-B8A2-040F308C78C4}"/>
    <dgm:cxn modelId="{0B2543ED-D154-46EA-BA4B-8001D1811CEB}" type="presOf" srcId="{B4CF499D-B923-4B3B-98E8-BF89957EBE06}" destId="{AAAEA026-4C48-45DE-9E2A-984CEBDA4670}" srcOrd="0" destOrd="0" presId="urn:microsoft.com/office/officeart/2005/8/layout/hierarchy1"/>
    <dgm:cxn modelId="{492D131A-06A1-4102-A64B-1444C596D9DA}" type="presParOf" srcId="{AAAEA026-4C48-45DE-9E2A-984CEBDA4670}" destId="{4572C037-9DB9-431E-B115-AFFA4F3ADE91}" srcOrd="0" destOrd="0" presId="urn:microsoft.com/office/officeart/2005/8/layout/hierarchy1"/>
    <dgm:cxn modelId="{3374592D-A1BF-436B-B073-FB65D3193785}" type="presParOf" srcId="{4572C037-9DB9-431E-B115-AFFA4F3ADE91}" destId="{852DD213-F9D4-4B13-877F-F59F20A24258}" srcOrd="0" destOrd="0" presId="urn:microsoft.com/office/officeart/2005/8/layout/hierarchy1"/>
    <dgm:cxn modelId="{4EEA0A69-41FB-4F1F-9764-BB16C111049E}" type="presParOf" srcId="{852DD213-F9D4-4B13-877F-F59F20A24258}" destId="{1FDFB815-8C2E-4CDE-BF9C-F32526CEF727}" srcOrd="0" destOrd="0" presId="urn:microsoft.com/office/officeart/2005/8/layout/hierarchy1"/>
    <dgm:cxn modelId="{BEC50B85-072F-43A5-8DFE-49F6F8F75312}" type="presParOf" srcId="{852DD213-F9D4-4B13-877F-F59F20A24258}" destId="{DE725144-6052-493C-9648-CC3896977F4B}" srcOrd="1" destOrd="0" presId="urn:microsoft.com/office/officeart/2005/8/layout/hierarchy1"/>
    <dgm:cxn modelId="{1923348D-AF31-422E-9BCB-1A4349A5AC1B}" type="presParOf" srcId="{4572C037-9DB9-431E-B115-AFFA4F3ADE91}" destId="{319C3BF0-D85B-454E-A18F-7C0BE19BC8A7}" srcOrd="1" destOrd="0" presId="urn:microsoft.com/office/officeart/2005/8/layout/hierarchy1"/>
    <dgm:cxn modelId="{A145E360-606B-428D-96DC-6CE66CC7630F}" type="presParOf" srcId="{AAAEA026-4C48-45DE-9E2A-984CEBDA4670}" destId="{3571F1E9-B9AB-424B-A763-9130AA1774A1}" srcOrd="1" destOrd="0" presId="urn:microsoft.com/office/officeart/2005/8/layout/hierarchy1"/>
    <dgm:cxn modelId="{085DC57C-1A55-41E2-B3CA-AB1F3505666F}" type="presParOf" srcId="{3571F1E9-B9AB-424B-A763-9130AA1774A1}" destId="{CF676CD9-2482-42EC-B183-59D6972E2CB9}" srcOrd="0" destOrd="0" presId="urn:microsoft.com/office/officeart/2005/8/layout/hierarchy1"/>
    <dgm:cxn modelId="{29F5DE58-7D46-4A19-826C-4D79EFE251EF}" type="presParOf" srcId="{CF676CD9-2482-42EC-B183-59D6972E2CB9}" destId="{53F92EE4-9E28-4B27-AE7C-E4AFD80618C7}" srcOrd="0" destOrd="0" presId="urn:microsoft.com/office/officeart/2005/8/layout/hierarchy1"/>
    <dgm:cxn modelId="{1FC8021C-7922-4F7E-A88B-E83696E296CD}" type="presParOf" srcId="{CF676CD9-2482-42EC-B183-59D6972E2CB9}" destId="{EB6C3E21-C0C4-43BA-9F49-A27AD5540238}" srcOrd="1" destOrd="0" presId="urn:microsoft.com/office/officeart/2005/8/layout/hierarchy1"/>
    <dgm:cxn modelId="{D998F746-EBE2-43D1-B60A-1A17788094CB}" type="presParOf" srcId="{3571F1E9-B9AB-424B-A763-9130AA1774A1}" destId="{1D6A9BF6-D421-43B5-8624-0865A4EFF0AF}" srcOrd="1" destOrd="0" presId="urn:microsoft.com/office/officeart/2005/8/layout/hierarchy1"/>
    <dgm:cxn modelId="{44378DC6-FC5A-436F-B875-3B8108AD2FD8}" type="presParOf" srcId="{AAAEA026-4C48-45DE-9E2A-984CEBDA4670}" destId="{EE454942-3376-41CB-B403-1847BF6C1899}" srcOrd="2" destOrd="0" presId="urn:microsoft.com/office/officeart/2005/8/layout/hierarchy1"/>
    <dgm:cxn modelId="{BEE0C9B7-2D50-466E-ABA6-B5B4C2B45ACC}" type="presParOf" srcId="{EE454942-3376-41CB-B403-1847BF6C1899}" destId="{46E31048-AA50-42D8-BE82-8FCAE54A4248}" srcOrd="0" destOrd="0" presId="urn:microsoft.com/office/officeart/2005/8/layout/hierarchy1"/>
    <dgm:cxn modelId="{7ADFFCE9-B605-4CE3-AFFF-90EFEDE286AB}" type="presParOf" srcId="{46E31048-AA50-42D8-BE82-8FCAE54A4248}" destId="{DD2212D3-02FF-4E2A-8BD5-6CB6CFF0879E}" srcOrd="0" destOrd="0" presId="urn:microsoft.com/office/officeart/2005/8/layout/hierarchy1"/>
    <dgm:cxn modelId="{9AE6FAE5-8543-46BC-8BB0-08BA1F07A277}" type="presParOf" srcId="{46E31048-AA50-42D8-BE82-8FCAE54A4248}" destId="{785BD2ED-60E3-40FB-BCDA-707E303A500C}" srcOrd="1" destOrd="0" presId="urn:microsoft.com/office/officeart/2005/8/layout/hierarchy1"/>
    <dgm:cxn modelId="{0B044362-5468-4F1A-9F83-D49DAD2D849D}" type="presParOf" srcId="{EE454942-3376-41CB-B403-1847BF6C1899}" destId="{A827D837-068D-4D62-B36F-7A88E9FCD0C4}" srcOrd="1" destOrd="0" presId="urn:microsoft.com/office/officeart/2005/8/layout/hierarchy1"/>
    <dgm:cxn modelId="{D257C56D-E2EB-4ABE-8749-3E83C09A1635}" type="presParOf" srcId="{AAAEA026-4C48-45DE-9E2A-984CEBDA4670}" destId="{B7975BB5-3785-4C7B-8272-DAF9EC3C7405}" srcOrd="3" destOrd="0" presId="urn:microsoft.com/office/officeart/2005/8/layout/hierarchy1"/>
    <dgm:cxn modelId="{DD55A792-BE2E-4E58-B178-0F205AAB164E}" type="presParOf" srcId="{B7975BB5-3785-4C7B-8272-DAF9EC3C7405}" destId="{1D1C403D-8415-4891-ABA3-1FFA84224D21}" srcOrd="0" destOrd="0" presId="urn:microsoft.com/office/officeart/2005/8/layout/hierarchy1"/>
    <dgm:cxn modelId="{32B7D455-0ADD-485B-AC31-03C79D417E8B}" type="presParOf" srcId="{1D1C403D-8415-4891-ABA3-1FFA84224D21}" destId="{81C6A692-4865-4566-987B-BC954920A739}" srcOrd="0" destOrd="0" presId="urn:microsoft.com/office/officeart/2005/8/layout/hierarchy1"/>
    <dgm:cxn modelId="{6D478006-E6A3-46D3-A06B-C1CDB46F013A}" type="presParOf" srcId="{1D1C403D-8415-4891-ABA3-1FFA84224D21}" destId="{C16CD17C-96E1-402B-9FA0-F74748080CE4}" srcOrd="1" destOrd="0" presId="urn:microsoft.com/office/officeart/2005/8/layout/hierarchy1"/>
    <dgm:cxn modelId="{A47F6731-7505-4B49-B96F-7CF01905D4C8}" type="presParOf" srcId="{B7975BB5-3785-4C7B-8272-DAF9EC3C7405}" destId="{794CCC93-FC84-460E-BA92-78CD1313988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FE3EC6-42AE-44E3-A830-7B876EA7E83F}">
      <dsp:nvSpPr>
        <dsp:cNvPr id="0" name=""/>
        <dsp:cNvSpPr/>
      </dsp:nvSpPr>
      <dsp:spPr>
        <a:xfrm>
          <a:off x="0" y="551520"/>
          <a:ext cx="5924550" cy="1119690"/>
        </a:xfrm>
        <a:prstGeom prst="roundRect">
          <a:avLst/>
        </a:prstGeom>
        <a:gradFill rotWithShape="0">
          <a:gsLst>
            <a:gs pos="0">
              <a:schemeClr val="dk2">
                <a:hueOff val="0"/>
                <a:satOff val="0"/>
                <a:lumOff val="0"/>
                <a:alphaOff val="0"/>
                <a:tint val="94000"/>
                <a:satMod val="100000"/>
                <a:lumMod val="104000"/>
              </a:schemeClr>
            </a:gs>
            <a:gs pos="69000">
              <a:schemeClr val="dk2">
                <a:hueOff val="0"/>
                <a:satOff val="0"/>
                <a:lumOff val="0"/>
                <a:alphaOff val="0"/>
                <a:shade val="86000"/>
                <a:satMod val="130000"/>
                <a:lumMod val="102000"/>
              </a:schemeClr>
            </a:gs>
            <a:gs pos="100000">
              <a:schemeClr val="dk2">
                <a:hueOff val="0"/>
                <a:satOff val="0"/>
                <a:lumOff val="0"/>
                <a:alphaOff val="0"/>
                <a:shade val="72000"/>
                <a:satMod val="130000"/>
                <a:lumMod val="100000"/>
              </a:schemeClr>
            </a:gs>
          </a:gsLst>
          <a:lin ang="5400000" scaled="0"/>
        </a:gradFill>
        <a:ln>
          <a:noFill/>
        </a:ln>
        <a:effectLst>
          <a:outerShdw blurRad="50800" dist="38100" dir="5400000" sy="96000" rotWithShape="0">
            <a:srgbClr val="000000">
              <a:alpha val="54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dirty="0"/>
            <a:t>1.   A disability present from     childhood (before the age of 22)</a:t>
          </a:r>
        </a:p>
      </dsp:txBody>
      <dsp:txXfrm>
        <a:off x="54659" y="606179"/>
        <a:ext cx="5815232" cy="1010372"/>
      </dsp:txXfrm>
    </dsp:sp>
    <dsp:sp modelId="{ABC5F1D1-B810-445D-80ED-DEF34A56421C}">
      <dsp:nvSpPr>
        <dsp:cNvPr id="0" name=""/>
        <dsp:cNvSpPr/>
      </dsp:nvSpPr>
      <dsp:spPr>
        <a:xfrm>
          <a:off x="0" y="1754730"/>
          <a:ext cx="5924550" cy="1119690"/>
        </a:xfrm>
        <a:prstGeom prst="roundRect">
          <a:avLst/>
        </a:prstGeom>
        <a:gradFill rotWithShape="0">
          <a:gsLst>
            <a:gs pos="0">
              <a:schemeClr val="dk2">
                <a:hueOff val="0"/>
                <a:satOff val="0"/>
                <a:lumOff val="0"/>
                <a:alphaOff val="0"/>
                <a:tint val="94000"/>
                <a:satMod val="100000"/>
                <a:lumMod val="104000"/>
              </a:schemeClr>
            </a:gs>
            <a:gs pos="69000">
              <a:schemeClr val="dk2">
                <a:hueOff val="0"/>
                <a:satOff val="0"/>
                <a:lumOff val="0"/>
                <a:alphaOff val="0"/>
                <a:shade val="86000"/>
                <a:satMod val="130000"/>
                <a:lumMod val="102000"/>
              </a:schemeClr>
            </a:gs>
            <a:gs pos="100000">
              <a:schemeClr val="dk2">
                <a:hueOff val="0"/>
                <a:satOff val="0"/>
                <a:lumOff val="0"/>
                <a:alphaOff val="0"/>
                <a:shade val="72000"/>
                <a:satMod val="130000"/>
                <a:lumMod val="100000"/>
              </a:schemeClr>
            </a:gs>
          </a:gsLst>
          <a:lin ang="5400000" scaled="0"/>
        </a:gradFill>
        <a:ln>
          <a:noFill/>
        </a:ln>
        <a:effectLst>
          <a:outerShdw blurRad="50800" dist="38100" dir="5400000" sy="96000" rotWithShape="0">
            <a:srgbClr val="000000">
              <a:alpha val="54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a:t>2.   A person with an IQ Lower than 70 </a:t>
          </a:r>
        </a:p>
      </dsp:txBody>
      <dsp:txXfrm>
        <a:off x="54659" y="1809389"/>
        <a:ext cx="5815232" cy="1010372"/>
      </dsp:txXfrm>
    </dsp:sp>
    <dsp:sp modelId="{3214CEA7-4018-4AE9-84B8-3330C1231FDE}">
      <dsp:nvSpPr>
        <dsp:cNvPr id="0" name=""/>
        <dsp:cNvSpPr/>
      </dsp:nvSpPr>
      <dsp:spPr>
        <a:xfrm>
          <a:off x="0" y="2957939"/>
          <a:ext cx="5924550" cy="1119690"/>
        </a:xfrm>
        <a:prstGeom prst="roundRect">
          <a:avLst/>
        </a:prstGeom>
        <a:gradFill rotWithShape="0">
          <a:gsLst>
            <a:gs pos="0">
              <a:schemeClr val="dk2">
                <a:hueOff val="0"/>
                <a:satOff val="0"/>
                <a:lumOff val="0"/>
                <a:alphaOff val="0"/>
                <a:tint val="94000"/>
                <a:satMod val="100000"/>
                <a:lumMod val="104000"/>
              </a:schemeClr>
            </a:gs>
            <a:gs pos="69000">
              <a:schemeClr val="dk2">
                <a:hueOff val="0"/>
                <a:satOff val="0"/>
                <a:lumOff val="0"/>
                <a:alphaOff val="0"/>
                <a:shade val="86000"/>
                <a:satMod val="130000"/>
                <a:lumMod val="102000"/>
              </a:schemeClr>
            </a:gs>
            <a:gs pos="100000">
              <a:schemeClr val="dk2">
                <a:hueOff val="0"/>
                <a:satOff val="0"/>
                <a:lumOff val="0"/>
                <a:alphaOff val="0"/>
                <a:shade val="72000"/>
                <a:satMod val="130000"/>
                <a:lumMod val="100000"/>
              </a:schemeClr>
            </a:gs>
          </a:gsLst>
          <a:lin ang="5400000" scaled="0"/>
        </a:gradFill>
        <a:ln>
          <a:noFill/>
        </a:ln>
        <a:effectLst>
          <a:outerShdw blurRad="50800" dist="38100" dir="5400000" sy="96000" rotWithShape="0">
            <a:srgbClr val="000000">
              <a:alpha val="54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a:t>3.   A person with Adaptive Behavior Deficits</a:t>
          </a:r>
        </a:p>
      </dsp:txBody>
      <dsp:txXfrm>
        <a:off x="54659" y="3012598"/>
        <a:ext cx="5815232" cy="10103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xmlns="">
        <dgm1611:autoBuNodeInfo lvl="1" ptType="sibTrans">
          <dgm1611:buPr prefix="" leadZeros="0">
            <a:buAutoNum type="arabicParenBoth"/>
          </dgm1611:buPr>
        </dgm1611:autoBuNodeInfo>
      </dgm1611:autoBuNodeInfoLst>
    </a:ext>
  </dgm:extLst>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8C1956D-1DFA-4CE9-AB61-D39E40B1657A}"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2196263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8C1956D-1DFA-4CE9-AB61-D39E40B1657A}"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4163368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8C1956D-1DFA-4CE9-AB61-D39E40B1657A}"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2176019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8C1956D-1DFA-4CE9-AB61-D39E40B1657A}"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C1558-1159-4847-848D-481B8F296CAC}" type="slidenum">
              <a:rPr lang="en-US" smtClean="0"/>
              <a:t>‹#›</a:t>
            </a:fld>
            <a:endParaRPr lang="en-US"/>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1019716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8C1956D-1DFA-4CE9-AB61-D39E40B1657A}"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10062528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18C1956D-1DFA-4CE9-AB61-D39E40B1657A}" type="datetimeFigureOut">
              <a:rPr lang="en-US" smtClean="0"/>
              <a:t>9/6/2017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6038867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18C1956D-1DFA-4CE9-AB61-D39E40B1657A}" type="datetimeFigureOut">
              <a:rPr lang="en-US" smtClean="0"/>
              <a:t>9/6/2017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23775529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C1956D-1DFA-4CE9-AB61-D39E40B1657A}"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31253481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C1956D-1DFA-4CE9-AB61-D39E40B1657A}"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2986958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C1956D-1DFA-4CE9-AB61-D39E40B1657A}"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2770568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C1956D-1DFA-4CE9-AB61-D39E40B1657A}"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2913931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8C1956D-1DFA-4CE9-AB61-D39E40B1657A}"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4089451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C1956D-1DFA-4CE9-AB61-D39E40B1657A}" type="datetimeFigureOut">
              <a:rPr lang="en-US" smtClean="0"/>
              <a:t>9/6/2017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1590548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8C1956D-1DFA-4CE9-AB61-D39E40B1657A}" type="datetimeFigureOut">
              <a:rPr lang="en-US" smtClean="0"/>
              <a:t>9/6/2017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4223427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C1956D-1DFA-4CE9-AB61-D39E40B1657A}" type="datetimeFigureOut">
              <a:rPr lang="en-US" smtClean="0"/>
              <a:t>9/6/2017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3093054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8C1956D-1DFA-4CE9-AB61-D39E40B1657A}"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12778652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8C1956D-1DFA-4CE9-AB61-D39E40B1657A}"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C1558-1159-4847-848D-481B8F296CAC}" type="slidenum">
              <a:rPr lang="en-US" smtClean="0"/>
              <a:t>‹#›</a:t>
            </a:fld>
            <a:endParaRPr lang="en-US"/>
          </a:p>
        </p:txBody>
      </p:sp>
    </p:spTree>
    <p:extLst>
      <p:ext uri="{BB962C8B-B14F-4D97-AF65-F5344CB8AC3E}">
        <p14:creationId xmlns:p14="http://schemas.microsoft.com/office/powerpoint/2010/main" val="4039242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8C1956D-1DFA-4CE9-AB61-D39E40B1657A}" type="datetimeFigureOut">
              <a:rPr lang="en-US" smtClean="0"/>
              <a:t>9/6/2017</a:t>
            </a:fld>
            <a:endParaRPr lang="en-US"/>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2DBC1558-1159-4847-848D-481B8F296CAC}" type="slidenum">
              <a:rPr lang="en-US" smtClean="0"/>
              <a:t>‹#›</a:t>
            </a:fld>
            <a:endParaRPr lang="en-US"/>
          </a:p>
        </p:txBody>
      </p:sp>
    </p:spTree>
    <p:extLst>
      <p:ext uri="{BB962C8B-B14F-4D97-AF65-F5344CB8AC3E}">
        <p14:creationId xmlns:p14="http://schemas.microsoft.com/office/powerpoint/2010/main" val="257115428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4.xml"/><Relationship Id="rId5" Type="http://schemas.openxmlformats.org/officeDocument/2006/relationships/hyperlink" Target="iframe%20src=%22https:/archive.org/embed/gov.doj.ncj.212894%22%20width=%22640%22%20height=%22480%22%20frameborder=%220%22%20webkitallowfullscreen=%22true%22%20mozallowfullscreen=%22true%22%20allowfullscreen%3e%3c/iframe" TargetMode="External"/><Relationship Id="rId4" Type="http://schemas.openxmlformats.org/officeDocument/2006/relationships/hyperlink" Target="https://archive.org/details/gov.doj.ncj.212894"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youtu.be/eT4i-nVFfn8?t=1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2" Type="http://schemas.openxmlformats.org/officeDocument/2006/relationships/hyperlink" Target="https://youtu.be/DdwweBngy5o?t=7m5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hyperlink" Target="http://blog.libero.it/Nutazioni/view.php?id=Nutazioni&amp;pag=2&amp;gg=0&amp;mm=0"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colorado.gov/hcpf"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thearc.org/NCCJD" TargetMode="External"/><Relationship Id="rId2" Type="http://schemas.openxmlformats.org/officeDocument/2006/relationships/hyperlink" Target="http://www.thearc.or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hyperlink" Target="https://pixabay.com/no/psykolog-terapi-problemer-syk-lege-1015488/" TargetMode="External"/><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writing-the-wrongs.blogspot.dk/2013_04_01_archive.html" TargetMode="External"/><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hyperlink" Target="http://www.cdhs.state.co.us/ohr/dds/DDS_center.html"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6A8E54-EFD9-47EA-A71D-82565ABC4296}"/>
              </a:ext>
            </a:extLst>
          </p:cNvPr>
          <p:cNvSpPr>
            <a:spLocks noGrp="1"/>
          </p:cNvSpPr>
          <p:nvPr>
            <p:ph type="ctrTitle"/>
          </p:nvPr>
        </p:nvSpPr>
        <p:spPr>
          <a:xfrm>
            <a:off x="1595269" y="761053"/>
            <a:ext cx="9001462" cy="2959022"/>
          </a:xfrm>
        </p:spPr>
        <p:txBody>
          <a:bodyPr>
            <a:normAutofit fontScale="90000"/>
          </a:bodyPr>
          <a:lstStyle/>
          <a:p>
            <a:r>
              <a:rPr lang="en-US" dirty="0">
                <a:solidFill>
                  <a:srgbClr val="FFC000"/>
                </a:solidFill>
              </a:rPr>
              <a:t>Recognizing &amp; Working with children &amp; Parents with intellectual and </a:t>
            </a:r>
            <a:r>
              <a:rPr lang="en-US" dirty="0" err="1">
                <a:solidFill>
                  <a:srgbClr val="FFC000"/>
                </a:solidFill>
              </a:rPr>
              <a:t>developmetal</a:t>
            </a:r>
            <a:r>
              <a:rPr lang="en-US" dirty="0">
                <a:solidFill>
                  <a:srgbClr val="FFC000"/>
                </a:solidFill>
              </a:rPr>
              <a:t> </a:t>
            </a:r>
            <a:r>
              <a:rPr lang="en-US" dirty="0" err="1">
                <a:solidFill>
                  <a:srgbClr val="FFC000"/>
                </a:solidFill>
              </a:rPr>
              <a:t>disabiliies</a:t>
            </a:r>
            <a:endParaRPr lang="en-US" dirty="0">
              <a:solidFill>
                <a:srgbClr val="FFC000"/>
              </a:solidFill>
            </a:endParaRPr>
          </a:p>
        </p:txBody>
      </p:sp>
      <p:sp>
        <p:nvSpPr>
          <p:cNvPr id="3" name="Subtitle 2">
            <a:extLst>
              <a:ext uri="{FF2B5EF4-FFF2-40B4-BE49-F238E27FC236}">
                <a16:creationId xmlns:a16="http://schemas.microsoft.com/office/drawing/2014/main" xmlns="" id="{FDDE44B4-0BC9-4405-AA4B-D47C9DCADD52}"/>
              </a:ext>
            </a:extLst>
          </p:cNvPr>
          <p:cNvSpPr>
            <a:spLocks noGrp="1"/>
          </p:cNvSpPr>
          <p:nvPr>
            <p:ph type="subTitle" idx="1"/>
          </p:nvPr>
        </p:nvSpPr>
        <p:spPr>
          <a:xfrm>
            <a:off x="1595269" y="4106280"/>
            <a:ext cx="9001462" cy="1624339"/>
          </a:xfrm>
        </p:spPr>
        <p:txBody>
          <a:bodyPr>
            <a:normAutofit fontScale="70000" lnSpcReduction="20000"/>
          </a:bodyPr>
          <a:lstStyle/>
          <a:p>
            <a:r>
              <a:rPr lang="en-US" dirty="0"/>
              <a:t>Presented by: </a:t>
            </a:r>
          </a:p>
          <a:p>
            <a:r>
              <a:rPr lang="en-US" dirty="0"/>
              <a:t>Ed Rodgers, GAL El Paso County</a:t>
            </a:r>
          </a:p>
          <a:p>
            <a:r>
              <a:rPr lang="en-US" dirty="0"/>
              <a:t>Maggie Greene, GAL Larimer County</a:t>
            </a:r>
          </a:p>
          <a:p>
            <a:r>
              <a:rPr lang="en-US" dirty="0"/>
              <a:t>Matt Cloven, Lead Advocate, The Arc of Larimer County</a:t>
            </a:r>
          </a:p>
        </p:txBody>
      </p:sp>
    </p:spTree>
    <p:extLst>
      <p:ext uri="{BB962C8B-B14F-4D97-AF65-F5344CB8AC3E}">
        <p14:creationId xmlns:p14="http://schemas.microsoft.com/office/powerpoint/2010/main" val="21558574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543339"/>
          </a:xfrm>
        </p:spPr>
        <p:txBody>
          <a:bodyPr>
            <a:normAutofit fontScale="90000"/>
          </a:bodyPr>
          <a:lstStyle/>
          <a:p>
            <a:r>
              <a:rPr lang="en-US" dirty="0"/>
              <a:t>Possible indicators of I/</a:t>
            </a:r>
            <a:r>
              <a:rPr lang="en-US" dirty="0" err="1"/>
              <a:t>dd</a:t>
            </a:r>
            <a:endParaRPr lang="en-US" dirty="0"/>
          </a:p>
        </p:txBody>
      </p:sp>
      <p:sp>
        <p:nvSpPr>
          <p:cNvPr id="3" name="Content Placeholder 2"/>
          <p:cNvSpPr>
            <a:spLocks noGrp="1"/>
          </p:cNvSpPr>
          <p:nvPr>
            <p:ph idx="1"/>
          </p:nvPr>
        </p:nvSpPr>
        <p:spPr>
          <a:xfrm>
            <a:off x="913795" y="1417983"/>
            <a:ext cx="10353762" cy="5261113"/>
          </a:xfrm>
        </p:spPr>
        <p:txBody>
          <a:bodyPr>
            <a:normAutofit/>
          </a:bodyPr>
          <a:lstStyle/>
          <a:p>
            <a:pPr marL="0" indent="0">
              <a:buNone/>
            </a:pPr>
            <a:r>
              <a:rPr lang="en-US" dirty="0"/>
              <a:t>• Special Education Involvement/Learning Problems </a:t>
            </a:r>
          </a:p>
          <a:p>
            <a:pPr marL="0" indent="0">
              <a:buNone/>
            </a:pPr>
            <a:r>
              <a:rPr lang="en-US" dirty="0"/>
              <a:t>• Child Protection Involvement • History of Adoption/Removal from Birth Parents </a:t>
            </a:r>
          </a:p>
          <a:p>
            <a:pPr marL="0" indent="0">
              <a:buNone/>
            </a:pPr>
            <a:r>
              <a:rPr lang="en-US" dirty="0"/>
              <a:t>• Multiple Childhood Mental Health Diagnosis (e.g. Attention Deficit/Hyperactivity 	Disorder (ADHD), Conduct Disorder (CD), Oppositional Defiant Disorder 	(ODD), Reactive Attachment Disorder (RAD), etc.) </a:t>
            </a:r>
          </a:p>
          <a:p>
            <a:pPr marL="0" indent="0">
              <a:buNone/>
            </a:pPr>
            <a:r>
              <a:rPr lang="en-US" dirty="0"/>
              <a:t>• Rage Control/Impulse Control Problems </a:t>
            </a:r>
          </a:p>
          <a:p>
            <a:pPr marL="0" indent="0">
              <a:buNone/>
            </a:pPr>
            <a:r>
              <a:rPr lang="en-US" dirty="0"/>
              <a:t>• Sexually Inappropriate Behaviors </a:t>
            </a:r>
          </a:p>
          <a:p>
            <a:pPr marL="0" indent="0">
              <a:buNone/>
            </a:pPr>
            <a:r>
              <a:rPr lang="en-US" dirty="0"/>
              <a:t>• Social Boundary Limitations/Violations </a:t>
            </a:r>
          </a:p>
          <a:p>
            <a:pPr marL="0" indent="0">
              <a:buNone/>
            </a:pPr>
            <a:r>
              <a:rPr lang="en-US" dirty="0"/>
              <a:t>• Memory Problems/Confabulation </a:t>
            </a:r>
          </a:p>
          <a:p>
            <a:pPr marL="0" indent="0">
              <a:buNone/>
            </a:pPr>
            <a:r>
              <a:rPr lang="en-US" dirty="0"/>
              <a:t>• Suggestibility/Easily Influenced/Manipulated/Inability to Say No </a:t>
            </a:r>
          </a:p>
          <a:p>
            <a:pPr marL="0" indent="0">
              <a:buNone/>
            </a:pPr>
            <a:r>
              <a:rPr lang="en-US" dirty="0"/>
              <a:t>• Substance Misuse</a:t>
            </a:r>
          </a:p>
          <a:p>
            <a:endParaRPr lang="en-US" dirty="0"/>
          </a:p>
        </p:txBody>
      </p:sp>
    </p:spTree>
    <p:extLst>
      <p:ext uri="{BB962C8B-B14F-4D97-AF65-F5344CB8AC3E}">
        <p14:creationId xmlns:p14="http://schemas.microsoft.com/office/powerpoint/2010/main" val="607220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blipFill rotWithShape="1">
            <a:blip r:embed="rId2">
              <a:duotone>
                <a:schemeClr val="bg2">
                  <a:shade val="18000"/>
                  <a:satMod val="160000"/>
                  <a:lumMod val="28000"/>
                </a:schemeClr>
                <a:schemeClr val="bg2">
                  <a:tint val="95000"/>
                  <a:satMod val="160000"/>
                  <a:lumMod val="116000"/>
                </a:schemeClr>
              </a:duotone>
            </a:blip>
            <a:stretch/>
          </a:blipFill>
          <a:ln>
            <a:noFill/>
          </a:ln>
          <a:effectLst/>
        </p:spPr>
      </p:sp>
      <p:pic>
        <p:nvPicPr>
          <p:cNvPr id="6" name="Content Placeholder 5" descr="A picture containing indoor&#10;&#10;Description generated with high confidence">
            <a:extLst>
              <a:ext uri="{FF2B5EF4-FFF2-40B4-BE49-F238E27FC236}">
                <a16:creationId xmlns:a16="http://schemas.microsoft.com/office/drawing/2014/main" xmlns="" id="{FD8390E7-A12F-4F2B-A9A7-B241B762A982}"/>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25380" r="17667" b="-1"/>
          <a:stretch/>
        </p:blipFill>
        <p:spPr>
          <a:xfrm>
            <a:off x="20" y="10"/>
            <a:ext cx="4635987" cy="6857990"/>
          </a:xfrm>
          <a:prstGeom prst="rect">
            <a:avLst/>
          </a:prstGeom>
        </p:spPr>
      </p:pic>
      <p:cxnSp>
        <p:nvCxnSpPr>
          <p:cNvPr id="23" name="Straight Connector 19"/>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4636007"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927472" y="254442"/>
            <a:ext cx="6340084" cy="1252331"/>
          </a:xfrm>
        </p:spPr>
        <p:txBody>
          <a:bodyPr vert="horz" lIns="91440" tIns="45720" rIns="91440" bIns="45720" rtlCol="0" anchor="ctr">
            <a:normAutofit fontScale="90000"/>
          </a:bodyPr>
          <a:lstStyle/>
          <a:p>
            <a:r>
              <a:rPr lang="en-US" sz="2900" dirty="0"/>
              <a:t>Tool belt – identifying whether a person might have I/DD</a:t>
            </a:r>
          </a:p>
        </p:txBody>
      </p:sp>
      <p:sp>
        <p:nvSpPr>
          <p:cNvPr id="3" name="Content Placeholder 2"/>
          <p:cNvSpPr>
            <a:spLocks noGrp="1"/>
          </p:cNvSpPr>
          <p:nvPr>
            <p:ph sz="half" idx="1"/>
          </p:nvPr>
        </p:nvSpPr>
        <p:spPr>
          <a:xfrm>
            <a:off x="4927471" y="1574359"/>
            <a:ext cx="7190317" cy="4945712"/>
          </a:xfrm>
        </p:spPr>
        <p:txBody>
          <a:bodyPr vert="horz" lIns="91440" tIns="45720" rIns="91440" bIns="45720" rtlCol="0">
            <a:normAutofit fontScale="77500" lnSpcReduction="20000"/>
          </a:bodyPr>
          <a:lstStyle/>
          <a:p>
            <a:pPr marL="0">
              <a:lnSpc>
                <a:spcPct val="110000"/>
              </a:lnSpc>
            </a:pPr>
            <a:r>
              <a:rPr lang="en-US" b="1" dirty="0"/>
              <a:t>Questions to ask when first meeting:</a:t>
            </a:r>
          </a:p>
          <a:p>
            <a:pPr lvl="1">
              <a:lnSpc>
                <a:spcPct val="110000"/>
              </a:lnSpc>
            </a:pPr>
            <a:r>
              <a:rPr lang="en-US" sz="2000" dirty="0"/>
              <a:t>Have you had an IEP or Special Education services?</a:t>
            </a:r>
          </a:p>
          <a:p>
            <a:pPr marL="457200" lvl="1">
              <a:lnSpc>
                <a:spcPct val="110000"/>
              </a:lnSpc>
            </a:pPr>
            <a:endParaRPr lang="en-US" sz="2000" dirty="0"/>
          </a:p>
          <a:p>
            <a:pPr lvl="1">
              <a:lnSpc>
                <a:spcPct val="110000"/>
              </a:lnSpc>
            </a:pPr>
            <a:r>
              <a:rPr lang="en-US" sz="2000" dirty="0"/>
              <a:t>Do you get support from a Community Center Board (like Developmental Pathways, Community Options, Rocky Mountain Human Services, Foothills Gateway,  Envision,  The Resource exchange) or another provider?</a:t>
            </a:r>
          </a:p>
          <a:p>
            <a:pPr lvl="2">
              <a:lnSpc>
                <a:spcPct val="110000"/>
              </a:lnSpc>
            </a:pPr>
            <a:r>
              <a:rPr lang="en-US" sz="2000" dirty="0"/>
              <a:t>Do you meet with a therapist (speech, occupational, physical, behavior)</a:t>
            </a:r>
          </a:p>
          <a:p>
            <a:pPr marL="914400" lvl="2">
              <a:lnSpc>
                <a:spcPct val="110000"/>
              </a:lnSpc>
            </a:pPr>
            <a:endParaRPr lang="en-US" sz="2000" dirty="0"/>
          </a:p>
          <a:p>
            <a:pPr lvl="1">
              <a:lnSpc>
                <a:spcPct val="110000"/>
              </a:lnSpc>
            </a:pPr>
            <a:r>
              <a:rPr lang="en-US" sz="2000" dirty="0"/>
              <a:t>Check for cognitive processing ability: </a:t>
            </a:r>
            <a:r>
              <a:rPr lang="en-US" sz="2000" dirty="0" err="1"/>
              <a:t>eg</a:t>
            </a:r>
            <a:r>
              <a:rPr lang="en-US" sz="2000" dirty="0"/>
              <a:t>, How many quarters make a dollar?  How many dimes make a dollar? Ask the person to tell you about their day, about yesterday, last year, tomorrow?</a:t>
            </a:r>
          </a:p>
          <a:p>
            <a:pPr marL="457200" lvl="1">
              <a:lnSpc>
                <a:spcPct val="110000"/>
              </a:lnSpc>
            </a:pPr>
            <a:endParaRPr lang="en-US" sz="2000" dirty="0"/>
          </a:p>
          <a:p>
            <a:pPr lvl="1">
              <a:lnSpc>
                <a:spcPct val="110000"/>
              </a:lnSpc>
            </a:pPr>
            <a:r>
              <a:rPr lang="en-US" sz="2000" dirty="0"/>
              <a:t>Utilize family members and/or staff in gathering information when appropriate</a:t>
            </a:r>
          </a:p>
          <a:p>
            <a:pPr marL="0">
              <a:lnSpc>
                <a:spcPct val="110000"/>
              </a:lnSpc>
            </a:pPr>
            <a:endParaRPr lang="en-US" dirty="0"/>
          </a:p>
          <a:p>
            <a:pPr marL="0" indent="0" algn="ctr">
              <a:lnSpc>
                <a:spcPct val="110000"/>
              </a:lnSpc>
              <a:buNone/>
            </a:pPr>
            <a:r>
              <a:rPr lang="en-US" sz="1300" dirty="0"/>
              <a:t>Forensic Interviewing: </a:t>
            </a:r>
            <a:r>
              <a:rPr lang="en-US" sz="1300" dirty="0">
                <a:hlinkClick r:id="rId4"/>
              </a:rPr>
              <a:t>Communication</a:t>
            </a:r>
            <a:r>
              <a:rPr lang="en-US" sz="1300" dirty="0">
                <a:hlinkClick r:id="rId5" action="ppaction://hlinkfile"/>
              </a:rPr>
              <a:t> </a:t>
            </a:r>
            <a:r>
              <a:rPr lang="en-US" sz="1300" dirty="0"/>
              <a:t>Strategies (8:56)</a:t>
            </a:r>
          </a:p>
          <a:p>
            <a:pPr>
              <a:lnSpc>
                <a:spcPct val="110000"/>
              </a:lnSpc>
            </a:pPr>
            <a:endParaRPr lang="en-US" sz="1100" dirty="0"/>
          </a:p>
        </p:txBody>
      </p:sp>
    </p:spTree>
    <p:extLst>
      <p:ext uri="{BB962C8B-B14F-4D97-AF65-F5344CB8AC3E}">
        <p14:creationId xmlns:p14="http://schemas.microsoft.com/office/powerpoint/2010/main" val="3735888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Characteristics of people with </a:t>
            </a:r>
            <a:r>
              <a:rPr lang="en-US" dirty="0" err="1"/>
              <a:t>i</a:t>
            </a:r>
            <a:r>
              <a:rPr lang="en-US" dirty="0"/>
              <a:t>/DD </a:t>
            </a:r>
            <a:r>
              <a:rPr lang="en-US" sz="2400" dirty="0"/>
              <a:t>(</a:t>
            </a:r>
            <a:r>
              <a:rPr lang="en-US" sz="2400" dirty="0" err="1"/>
              <a:t>cnt’d</a:t>
            </a:r>
            <a:r>
              <a:rPr lang="en-US" sz="2400" dirty="0"/>
              <a:t>)</a:t>
            </a:r>
            <a:endParaRPr lang="en-US" dirty="0"/>
          </a:p>
        </p:txBody>
      </p:sp>
      <p:sp>
        <p:nvSpPr>
          <p:cNvPr id="3" name="Content Placeholder 2"/>
          <p:cNvSpPr>
            <a:spLocks noGrp="1"/>
          </p:cNvSpPr>
          <p:nvPr>
            <p:ph idx="1"/>
          </p:nvPr>
        </p:nvSpPr>
        <p:spPr>
          <a:xfrm>
            <a:off x="913795" y="2096063"/>
            <a:ext cx="10353762" cy="4224349"/>
          </a:xfrm>
        </p:spPr>
        <p:txBody>
          <a:bodyPr>
            <a:normAutofit fontScale="92500" lnSpcReduction="10000"/>
          </a:bodyPr>
          <a:lstStyle/>
          <a:p>
            <a:pPr marL="0" indent="0">
              <a:buNone/>
              <a:defRPr/>
            </a:pPr>
            <a:r>
              <a:rPr lang="en-US" altLang="en-US" u="sng" dirty="0">
                <a:solidFill>
                  <a:srgbClr val="92D050"/>
                </a:solidFill>
              </a:rPr>
              <a:t>May</a:t>
            </a:r>
            <a:r>
              <a:rPr lang="en-US" altLang="en-US" dirty="0">
                <a:solidFill>
                  <a:srgbClr val="92D050"/>
                </a:solidFill>
              </a:rPr>
              <a:t> </a:t>
            </a:r>
            <a:r>
              <a:rPr lang="en-US" altLang="en-US" dirty="0"/>
              <a:t>not demonstrate typical social norms in interactions:</a:t>
            </a:r>
          </a:p>
          <a:p>
            <a:pPr marL="346075" indent="-346075">
              <a:lnSpc>
                <a:spcPct val="20000"/>
              </a:lnSpc>
              <a:defRPr/>
            </a:pPr>
            <a:endParaRPr lang="en-US" altLang="en-US" dirty="0"/>
          </a:p>
          <a:p>
            <a:pPr marL="746125" lvl="1">
              <a:defRPr/>
            </a:pPr>
            <a:r>
              <a:rPr lang="en-US" altLang="en-US" dirty="0"/>
              <a:t>Unaware of social norms and typical social behavior</a:t>
            </a:r>
          </a:p>
          <a:p>
            <a:pPr marL="746125" lvl="1">
              <a:defRPr/>
            </a:pPr>
            <a:r>
              <a:rPr lang="en-US" altLang="en-US" dirty="0"/>
              <a:t>Acts younger than actual age, may display immature behavior</a:t>
            </a:r>
          </a:p>
          <a:p>
            <a:pPr marL="746125" lvl="1">
              <a:defRPr/>
            </a:pPr>
            <a:r>
              <a:rPr lang="en-US" altLang="en-US" dirty="0"/>
              <a:t>Displays low frustration tolerance and/or </a:t>
            </a:r>
            <a:r>
              <a:rPr lang="en-US" altLang="en-US" dirty="0">
                <a:hlinkClick r:id="rId2"/>
              </a:rPr>
              <a:t>poor impulse control</a:t>
            </a:r>
            <a:endParaRPr lang="en-US" altLang="en-US" dirty="0"/>
          </a:p>
          <a:p>
            <a:pPr marL="746125" lvl="1">
              <a:defRPr/>
            </a:pPr>
            <a:r>
              <a:rPr lang="en-US" altLang="en-US" dirty="0"/>
              <a:t>May “act out”, become emotional, or try to leave if uncomfortable</a:t>
            </a:r>
          </a:p>
          <a:p>
            <a:pPr marL="0" indent="0">
              <a:buNone/>
              <a:defRPr/>
            </a:pPr>
            <a:r>
              <a:rPr lang="en-US" altLang="en-US" u="sng" dirty="0">
                <a:solidFill>
                  <a:srgbClr val="92D050"/>
                </a:solidFill>
              </a:rPr>
              <a:t>May</a:t>
            </a:r>
            <a:r>
              <a:rPr lang="en-US" altLang="en-US" dirty="0"/>
              <a:t> have difficulty performing tasks</a:t>
            </a:r>
          </a:p>
          <a:p>
            <a:pPr marL="746125" lvl="1">
              <a:defRPr/>
            </a:pPr>
            <a:r>
              <a:rPr lang="en-US" altLang="en-US" sz="2000" dirty="0"/>
              <a:t>Inability to read or write </a:t>
            </a:r>
          </a:p>
          <a:p>
            <a:pPr marL="746125" lvl="1">
              <a:defRPr/>
            </a:pPr>
            <a:r>
              <a:rPr lang="en-US" altLang="en-US" sz="2000" dirty="0"/>
              <a:t>Inability to tell time, make change (money)</a:t>
            </a:r>
          </a:p>
          <a:p>
            <a:pPr marL="746125" lvl="1">
              <a:defRPr/>
            </a:pPr>
            <a:r>
              <a:rPr lang="en-US" altLang="en-US" sz="2000" dirty="0"/>
              <a:t>Difficulty staying focused and easily distracted</a:t>
            </a:r>
          </a:p>
          <a:p>
            <a:pPr marL="746125" lvl="1">
              <a:defRPr/>
            </a:pPr>
            <a:r>
              <a:rPr lang="en-US" altLang="en-US" sz="2000" dirty="0"/>
              <a:t>Awkward/poor motor coordination</a:t>
            </a:r>
          </a:p>
          <a:p>
            <a:endParaRPr lang="en-US" dirty="0"/>
          </a:p>
        </p:txBody>
      </p:sp>
    </p:spTree>
    <p:extLst>
      <p:ext uri="{BB962C8B-B14F-4D97-AF65-F5344CB8AC3E}">
        <p14:creationId xmlns:p14="http://schemas.microsoft.com/office/powerpoint/2010/main" val="976418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980661"/>
          </a:xfrm>
        </p:spPr>
        <p:txBody>
          <a:bodyPr>
            <a:normAutofit fontScale="90000"/>
          </a:bodyPr>
          <a:lstStyle/>
          <a:p>
            <a:r>
              <a:rPr lang="en-US" dirty="0"/>
              <a:t>Common Characteristics of people with </a:t>
            </a:r>
            <a:r>
              <a:rPr lang="en-US" dirty="0" err="1"/>
              <a:t>i</a:t>
            </a:r>
            <a:r>
              <a:rPr lang="en-US" dirty="0"/>
              <a:t>/DD </a:t>
            </a:r>
            <a:r>
              <a:rPr lang="en-US" sz="2400" dirty="0"/>
              <a:t>(</a:t>
            </a:r>
            <a:r>
              <a:rPr lang="en-US" sz="2400" dirty="0" err="1"/>
              <a:t>cnt’d</a:t>
            </a:r>
            <a:r>
              <a:rPr lang="en-US" sz="2400" dirty="0"/>
              <a:t>)</a:t>
            </a:r>
          </a:p>
        </p:txBody>
      </p:sp>
      <p:sp>
        <p:nvSpPr>
          <p:cNvPr id="3" name="Content Placeholder 2"/>
          <p:cNvSpPr>
            <a:spLocks noGrp="1"/>
          </p:cNvSpPr>
          <p:nvPr>
            <p:ph idx="1"/>
          </p:nvPr>
        </p:nvSpPr>
        <p:spPr>
          <a:xfrm>
            <a:off x="913795" y="1709530"/>
            <a:ext cx="10353762" cy="4810540"/>
          </a:xfrm>
        </p:spPr>
        <p:txBody>
          <a:bodyPr>
            <a:normAutofit fontScale="92500"/>
          </a:bodyPr>
          <a:lstStyle/>
          <a:p>
            <a:pPr marL="213122" indent="-213122">
              <a:defRPr/>
            </a:pPr>
            <a:r>
              <a:rPr lang="en-US" altLang="en-US" dirty="0">
                <a:solidFill>
                  <a:srgbClr val="92D050"/>
                </a:solidFill>
              </a:rPr>
              <a:t>May</a:t>
            </a:r>
            <a:r>
              <a:rPr lang="en-US" altLang="en-US" dirty="0"/>
              <a:t> struggle to </a:t>
            </a:r>
            <a:r>
              <a:rPr lang="en-US" altLang="en-US" u="sng" dirty="0"/>
              <a:t>communicate</a:t>
            </a:r>
            <a:r>
              <a:rPr lang="en-US" altLang="en-US" dirty="0"/>
              <a:t>:</a:t>
            </a:r>
          </a:p>
          <a:p>
            <a:pPr lvl="1">
              <a:defRPr/>
            </a:pPr>
            <a:r>
              <a:rPr lang="en-US" altLang="en-US" sz="2000" dirty="0"/>
              <a:t>Limited vocabulary</a:t>
            </a:r>
          </a:p>
          <a:p>
            <a:pPr lvl="1">
              <a:defRPr/>
            </a:pPr>
            <a:r>
              <a:rPr lang="en-US" altLang="en-US" sz="2000" dirty="0"/>
              <a:t>Difficulty understanding/answering questions</a:t>
            </a:r>
          </a:p>
          <a:p>
            <a:pPr lvl="1">
              <a:defRPr/>
            </a:pPr>
            <a:r>
              <a:rPr lang="en-US" altLang="en-US" sz="2000" dirty="0"/>
              <a:t>Mimics answers/responses</a:t>
            </a:r>
          </a:p>
          <a:p>
            <a:pPr lvl="1">
              <a:defRPr/>
            </a:pPr>
            <a:r>
              <a:rPr lang="en-US" altLang="en-US" sz="2000" dirty="0"/>
              <a:t>Unable to understand complicated instructions or abstract concepts</a:t>
            </a:r>
          </a:p>
          <a:p>
            <a:pPr lvl="1">
              <a:defRPr/>
            </a:pPr>
            <a:r>
              <a:rPr lang="en-US" altLang="en-US" sz="2000" dirty="0"/>
              <a:t>Receptive and expressive language skills can be very different </a:t>
            </a:r>
          </a:p>
          <a:p>
            <a:pPr marL="259556" indent="-259556">
              <a:defRPr/>
            </a:pPr>
            <a:r>
              <a:rPr lang="en-US" altLang="en-US" dirty="0">
                <a:solidFill>
                  <a:srgbClr val="92D050"/>
                </a:solidFill>
              </a:rPr>
              <a:t>May</a:t>
            </a:r>
            <a:r>
              <a:rPr lang="en-US" altLang="en-US" dirty="0"/>
              <a:t> not </a:t>
            </a:r>
            <a:r>
              <a:rPr lang="en-US" altLang="en-US" u="sng" dirty="0"/>
              <a:t>understand</a:t>
            </a:r>
            <a:r>
              <a:rPr lang="en-US" altLang="en-US" dirty="0"/>
              <a:t> consequences of situations</a:t>
            </a:r>
          </a:p>
          <a:p>
            <a:pPr marL="559594" lvl="1">
              <a:defRPr/>
            </a:pPr>
            <a:r>
              <a:rPr lang="en-US" altLang="en-US" sz="2000" dirty="0"/>
              <a:t>Unaware of seriousness or full context of situations</a:t>
            </a:r>
          </a:p>
          <a:p>
            <a:pPr marL="559594" lvl="1">
              <a:defRPr/>
            </a:pPr>
            <a:r>
              <a:rPr lang="en-US" altLang="en-US" sz="2000" dirty="0"/>
              <a:t>Easily led or persuaded by others</a:t>
            </a:r>
          </a:p>
          <a:p>
            <a:pPr marL="559594" lvl="1">
              <a:defRPr/>
            </a:pPr>
            <a:r>
              <a:rPr lang="en-US" altLang="en-US" sz="2000" dirty="0"/>
              <a:t>False confessions: due to a tendency of pleasing authority figures </a:t>
            </a:r>
          </a:p>
          <a:p>
            <a:pPr marL="559594" lvl="1">
              <a:defRPr/>
            </a:pPr>
            <a:r>
              <a:rPr lang="en-US" altLang="en-US" sz="2000" dirty="0"/>
              <a:t>Not understanding the various roles police play from community safety to investigation  </a:t>
            </a:r>
          </a:p>
          <a:p>
            <a:endParaRPr lang="en-US" dirty="0"/>
          </a:p>
        </p:txBody>
      </p:sp>
    </p:spTree>
    <p:extLst>
      <p:ext uri="{BB962C8B-B14F-4D97-AF65-F5344CB8AC3E}">
        <p14:creationId xmlns:p14="http://schemas.microsoft.com/office/powerpoint/2010/main" val="101711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7430AD6-4E57-4EF5-93F7-F8F421B977A0}"/>
              </a:ext>
            </a:extLst>
          </p:cNvPr>
          <p:cNvSpPr/>
          <p:nvPr/>
        </p:nvSpPr>
        <p:spPr>
          <a:xfrm>
            <a:off x="251791" y="432076"/>
            <a:ext cx="11675166" cy="5241178"/>
          </a:xfrm>
          <a:prstGeom prst="rect">
            <a:avLst/>
          </a:prstGeom>
        </p:spPr>
        <p:txBody>
          <a:bodyPr wrap="square">
            <a:spAutoFit/>
          </a:bodyPr>
          <a:lstStyle/>
          <a:p>
            <a:pPr algn="ctr">
              <a:lnSpc>
                <a:spcPct val="107000"/>
              </a:lnSpc>
              <a:spcAft>
                <a:spcPts val="800"/>
              </a:spcAft>
            </a:pPr>
            <a:r>
              <a:rPr lang="en-US" sz="3100" b="1" u="sng" dirty="0">
                <a:effectLst/>
                <a:latin typeface="Arial" panose="020B0604020202020204" pitchFamily="34" charset="0"/>
                <a:ea typeface="Calibri" panose="020F0502020204030204" pitchFamily="34" charset="0"/>
                <a:cs typeface="Arial" panose="020B0604020202020204" pitchFamily="34" charset="0"/>
              </a:rPr>
              <a:t>INTELLECTUAL AND DEVELOPMENTAL DISABILITIES IN EITHER JUVENILE DELINQUENCY OR DEPENDENCY AND NEGLECT CASES</a:t>
            </a:r>
            <a:endParaRPr lang="en-US" sz="3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2400" dirty="0">
                <a:effectLst/>
                <a:latin typeface="Arial" panose="020B0604020202020204" pitchFamily="34" charset="0"/>
                <a:ea typeface="Calibri" panose="020F0502020204030204" pitchFamily="34" charset="0"/>
                <a:cs typeface="Arial" panose="020B0604020202020204" pitchFamily="34" charset="0"/>
              </a:rPr>
              <a:t>When a child is either in a juvenile delinquency or dependency and neglect case and has indicators of a developmental disability the GAL may:</a:t>
            </a:r>
          </a:p>
          <a:p>
            <a:pPr marL="342900" marR="0" lvl="0" indent="-342900">
              <a:lnSpc>
                <a:spcPct val="107000"/>
              </a:lnSpc>
              <a:spcBef>
                <a:spcPts val="0"/>
              </a:spcBef>
              <a:spcAft>
                <a:spcPts val="0"/>
              </a:spcAft>
              <a:buFont typeface="Symbol" panose="05050102010706020507" pitchFamily="18" charset="2"/>
              <a:buChar char=""/>
            </a:pPr>
            <a:r>
              <a:rPr lang="en-US" sz="2100" dirty="0">
                <a:solidFill>
                  <a:srgbClr val="00B0F0"/>
                </a:solidFill>
                <a:effectLst/>
                <a:latin typeface="Arial" panose="020B0604020202020204" pitchFamily="34" charset="0"/>
                <a:ea typeface="Calibri" panose="020F0502020204030204" pitchFamily="34" charset="0"/>
                <a:cs typeface="Arial" panose="020B0604020202020204" pitchFamily="34" charset="0"/>
              </a:rPr>
              <a:t>Work with the caseworker and defense counsel to obtain evaluations. </a:t>
            </a:r>
          </a:p>
          <a:p>
            <a:pPr marL="342900" marR="0" lvl="0" indent="-342900">
              <a:lnSpc>
                <a:spcPct val="107000"/>
              </a:lnSpc>
              <a:spcBef>
                <a:spcPts val="0"/>
              </a:spcBef>
              <a:spcAft>
                <a:spcPts val="0"/>
              </a:spcAft>
              <a:buFont typeface="Symbol" panose="05050102010706020507" pitchFamily="18" charset="2"/>
              <a:buChar char=""/>
            </a:pPr>
            <a:r>
              <a:rPr lang="en-US" sz="2100" dirty="0">
                <a:solidFill>
                  <a:srgbClr val="00B0F0"/>
                </a:solidFill>
                <a:effectLst/>
                <a:latin typeface="Arial" panose="020B0604020202020204" pitchFamily="34" charset="0"/>
                <a:ea typeface="Calibri" panose="020F0502020204030204" pitchFamily="34" charset="0"/>
                <a:cs typeface="Arial" panose="020B0604020202020204" pitchFamily="34" charset="0"/>
              </a:rPr>
              <a:t>Provide guidance to the parents regarding the process for determining if the child has a developmental disability and the types of services that may be available.</a:t>
            </a:r>
          </a:p>
          <a:p>
            <a:pPr marL="342900" marR="0" lvl="0" indent="-342900">
              <a:lnSpc>
                <a:spcPct val="107000"/>
              </a:lnSpc>
              <a:spcBef>
                <a:spcPts val="0"/>
              </a:spcBef>
              <a:spcAft>
                <a:spcPts val="800"/>
              </a:spcAft>
              <a:buFont typeface="Symbol" panose="05050102010706020507" pitchFamily="18" charset="2"/>
              <a:buChar char=""/>
            </a:pPr>
            <a:r>
              <a:rPr lang="en-US" sz="2100" dirty="0">
                <a:solidFill>
                  <a:srgbClr val="00B0F0"/>
                </a:solidFill>
                <a:effectLst/>
                <a:latin typeface="Arial" panose="020B0604020202020204" pitchFamily="34" charset="0"/>
                <a:ea typeface="Calibri" panose="020F0502020204030204" pitchFamily="34" charset="0"/>
                <a:cs typeface="Arial" panose="020B0604020202020204" pitchFamily="34" charset="0"/>
              </a:rPr>
              <a:t>Help initiate begin the process of qualifying for the resources of the Community Centered Board and applying for SSI benefits. </a:t>
            </a:r>
          </a:p>
          <a:p>
            <a:pPr>
              <a:lnSpc>
                <a:spcPct val="107000"/>
              </a:lnSpc>
              <a:spcAft>
                <a:spcPts val="800"/>
              </a:spcAft>
            </a:pPr>
            <a:r>
              <a:rPr lang="en-US" sz="2400" b="1" dirty="0">
                <a:effectLst/>
                <a:latin typeface="Arial" panose="020B0604020202020204" pitchFamily="34" charset="0"/>
                <a:ea typeface="Calibri" panose="020F0502020204030204" pitchFamily="34" charset="0"/>
                <a:cs typeface="Arial" panose="020B0604020202020204" pitchFamily="34" charset="0"/>
              </a:rPr>
              <a:t>This may be the gateway to adult services which could include a host home or housing.</a:t>
            </a:r>
            <a:endParaRPr lang="en-US" sz="24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89784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100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nodeType="afterEffect">
                                  <p:stCondLst>
                                    <p:cond delay="100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fade">
                                      <p:cBhvr>
                                        <p:cTn id="13" dur="1000"/>
                                        <p:tgtEl>
                                          <p:spTgt spid="2">
                                            <p:txEl>
                                              <p:pRg st="3" end="3"/>
                                            </p:txEl>
                                          </p:spTgt>
                                        </p:tgtEl>
                                      </p:cBhvr>
                                    </p:animEffect>
                                    <p:anim calcmode="lin" valueType="num">
                                      <p:cBhvr>
                                        <p:cTn id="14"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100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1000"/>
                                        <p:tgtEl>
                                          <p:spTgt spid="2">
                                            <p:txEl>
                                              <p:pRg st="4" end="4"/>
                                            </p:txEl>
                                          </p:spTgt>
                                        </p:tgtEl>
                                      </p:cBhvr>
                                    </p:animEffect>
                                    <p:anim calcmode="lin" valueType="num">
                                      <p:cBhvr>
                                        <p:cTn id="2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220CC47-6B40-49F3-8352-BC0ABFC248D3}"/>
              </a:ext>
            </a:extLst>
          </p:cNvPr>
          <p:cNvSpPr/>
          <p:nvPr/>
        </p:nvSpPr>
        <p:spPr>
          <a:xfrm>
            <a:off x="238538" y="399724"/>
            <a:ext cx="11767931" cy="5273880"/>
          </a:xfrm>
          <a:prstGeom prst="rect">
            <a:avLst/>
          </a:prstGeom>
        </p:spPr>
        <p:txBody>
          <a:bodyPr wrap="square">
            <a:spAutoFit/>
          </a:bodyPr>
          <a:lstStyle/>
          <a:p>
            <a:pPr algn="ctr">
              <a:lnSpc>
                <a:spcPct val="107000"/>
              </a:lnSpc>
              <a:spcAft>
                <a:spcPts val="800"/>
              </a:spcAft>
            </a:pPr>
            <a:r>
              <a:rPr lang="en-US" sz="3200" b="1" u="sng" dirty="0">
                <a:solidFill>
                  <a:srgbClr val="FFC000"/>
                </a:solidFill>
                <a:latin typeface="Arial" panose="020B0604020202020204" pitchFamily="34" charset="0"/>
                <a:ea typeface="Calibri" panose="020F0502020204030204" pitchFamily="34" charset="0"/>
                <a:cs typeface="Arial" panose="020B0604020202020204" pitchFamily="34" charset="0"/>
              </a:rPr>
              <a:t>THE COMMUNITY CENTERED BOARD </a:t>
            </a:r>
          </a:p>
          <a:p>
            <a:pPr algn="ctr">
              <a:lnSpc>
                <a:spcPct val="107000"/>
              </a:lnSpc>
              <a:spcAft>
                <a:spcPts val="800"/>
              </a:spcAft>
            </a:pP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2800" dirty="0">
                <a:latin typeface="Arial" panose="020B0604020202020204" pitchFamily="34" charset="0"/>
                <a:ea typeface="Calibri" panose="020F0502020204030204" pitchFamily="34" charset="0"/>
                <a:cs typeface="Arial" panose="020B0604020202020204" pitchFamily="34" charset="0"/>
              </a:rPr>
              <a:t>Community Center Boards (CCB) are organizations which make determinations of eligibility for developmental disability services. They assist individuals with intellectual or developmental disabilities in accessing services that meet their needs with the goal of providing the necessary services and supports to ensure the person is able to remain in the community. They also provide case management services as well as connections to other resources in the community.   </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dirty="0">
                <a:latin typeface="Arial" panose="020B0604020202020204" pitchFamily="34" charset="0"/>
                <a:ea typeface="Calibri" panose="020F0502020204030204" pitchFamily="34" charset="0"/>
              </a:rPr>
              <a:t/>
            </a:r>
            <a:br>
              <a:rPr lang="en-US" dirty="0">
                <a:latin typeface="Arial" panose="020B0604020202020204" pitchFamily="34" charset="0"/>
                <a:ea typeface="Calibri" panose="020F0502020204030204" pitchFamily="34" charset="0"/>
              </a:rPr>
            </a:br>
            <a:r>
              <a:rPr lang="en-US" dirty="0">
                <a:latin typeface="Arial" panose="020B060402020202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70893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A499688C-4724-4E6C-B18A-9547B4C159EC}"/>
              </a:ext>
            </a:extLst>
          </p:cNvPr>
          <p:cNvPicPr>
            <a:picLocks noChangeAspect="1"/>
          </p:cNvPicPr>
          <p:nvPr/>
        </p:nvPicPr>
        <p:blipFill rotWithShape="1">
          <a:blip r:embed="rId2">
            <a:extLst>
              <a:ext uri="{28A0092B-C50C-407E-A947-70E740481C1C}">
                <a14:useLocalDpi xmlns:a14="http://schemas.microsoft.com/office/drawing/2010/main" val="0"/>
              </a:ext>
            </a:extLst>
          </a:blip>
          <a:srcRect r="9089" b="-2"/>
          <a:stretch/>
        </p:blipFill>
        <p:spPr>
          <a:xfrm>
            <a:off x="685614" y="1976265"/>
            <a:ext cx="4282895" cy="3769079"/>
          </a:xfrm>
          <a:prstGeom prst="rect">
            <a:avLst/>
          </a:prstGeom>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pic>
      <p:sp>
        <p:nvSpPr>
          <p:cNvPr id="2" name="Title 1">
            <a:extLst>
              <a:ext uri="{FF2B5EF4-FFF2-40B4-BE49-F238E27FC236}">
                <a16:creationId xmlns:a16="http://schemas.microsoft.com/office/drawing/2014/main" xmlns="" id="{D172FFCB-4C72-40F7-B940-487AC19B58A4}"/>
              </a:ext>
            </a:extLst>
          </p:cNvPr>
          <p:cNvSpPr>
            <a:spLocks noGrp="1"/>
          </p:cNvSpPr>
          <p:nvPr>
            <p:ph type="title"/>
          </p:nvPr>
        </p:nvSpPr>
        <p:spPr>
          <a:xfrm>
            <a:off x="913795" y="396510"/>
            <a:ext cx="10353761" cy="995321"/>
          </a:xfrm>
        </p:spPr>
        <p:txBody>
          <a:bodyPr>
            <a:normAutofit/>
          </a:bodyPr>
          <a:lstStyle/>
          <a:p>
            <a:r>
              <a:rPr lang="en-US" dirty="0"/>
              <a:t>Testing &amp; Evaluations</a:t>
            </a:r>
          </a:p>
        </p:txBody>
      </p:sp>
      <p:sp>
        <p:nvSpPr>
          <p:cNvPr id="3" name="Content Placeholder 2">
            <a:extLst>
              <a:ext uri="{FF2B5EF4-FFF2-40B4-BE49-F238E27FC236}">
                <a16:creationId xmlns:a16="http://schemas.microsoft.com/office/drawing/2014/main" xmlns="" id="{AB30DD2E-C121-4F61-A8E7-03F96BC99AC7}"/>
              </a:ext>
            </a:extLst>
          </p:cNvPr>
          <p:cNvSpPr>
            <a:spLocks noGrp="1"/>
          </p:cNvSpPr>
          <p:nvPr>
            <p:ph idx="1"/>
          </p:nvPr>
        </p:nvSpPr>
        <p:spPr>
          <a:xfrm>
            <a:off x="5462124" y="1221897"/>
            <a:ext cx="6619286" cy="5575413"/>
          </a:xfrm>
        </p:spPr>
        <p:txBody>
          <a:bodyPr>
            <a:normAutofit lnSpcReduction="10000"/>
          </a:bodyPr>
          <a:lstStyle/>
          <a:p>
            <a:pPr marL="0" indent="0">
              <a:lnSpc>
                <a:spcPct val="110000"/>
              </a:lnSpc>
              <a:spcAft>
                <a:spcPts val="800"/>
              </a:spcAft>
              <a:buNone/>
            </a:pPr>
            <a:endParaRPr lang="en-US" sz="2400" dirty="0">
              <a:latin typeface="Arial" panose="020B0604020202020204" pitchFamily="34" charset="0"/>
              <a:ea typeface="Calibri" panose="020F0502020204030204" pitchFamily="34" charset="0"/>
              <a:cs typeface="Arial" panose="020B0604020202020204" pitchFamily="34" charset="0"/>
            </a:endParaRPr>
          </a:p>
          <a:p>
            <a:pPr marL="0" indent="0">
              <a:lnSpc>
                <a:spcPct val="110000"/>
              </a:lnSpc>
              <a:spcAft>
                <a:spcPts val="800"/>
              </a:spcAft>
              <a:buNone/>
            </a:pPr>
            <a:r>
              <a:rPr lang="en-US" sz="2400" dirty="0">
                <a:latin typeface="Arial" panose="020B0604020202020204" pitchFamily="34" charset="0"/>
                <a:ea typeface="Calibri" panose="020F0502020204030204" pitchFamily="34" charset="0"/>
                <a:cs typeface="Arial" panose="020B0604020202020204" pitchFamily="34" charset="0"/>
              </a:rPr>
              <a:t>Often the disability is hidden and there may be a need to request court orders for evaluation and testing such as:</a:t>
            </a:r>
          </a:p>
          <a:p>
            <a:pPr marL="342900" marR="0" lvl="0" indent="-342900">
              <a:lnSpc>
                <a:spcPct val="110000"/>
              </a:lnSpc>
              <a:spcBef>
                <a:spcPts val="0"/>
              </a:spcBef>
              <a:spcAft>
                <a:spcPts val="0"/>
              </a:spcAft>
              <a:buFont typeface="Symbol" panose="05050102010706020507" pitchFamily="18" charset="2"/>
              <a:buChar char=""/>
            </a:pPr>
            <a:r>
              <a:rPr lang="en-US" sz="2400" dirty="0">
                <a:solidFill>
                  <a:srgbClr val="FFC000"/>
                </a:solidFill>
                <a:latin typeface="Arial" panose="020B0604020202020204" pitchFamily="34" charset="0"/>
                <a:ea typeface="Calibri" panose="020F0502020204030204" pitchFamily="34" charset="0"/>
                <a:cs typeface="Arial" panose="020B0604020202020204" pitchFamily="34" charset="0"/>
              </a:rPr>
              <a:t>Neuropsychological Evaluation</a:t>
            </a:r>
            <a:endParaRPr lang="en-US" sz="2400" dirty="0">
              <a:solidFill>
                <a:srgbClr val="FFC000"/>
              </a:solidFill>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0000"/>
              </a:lnSpc>
              <a:spcBef>
                <a:spcPts val="0"/>
              </a:spcBef>
              <a:spcAft>
                <a:spcPts val="0"/>
              </a:spcAft>
              <a:buFont typeface="Symbol" panose="05050102010706020507" pitchFamily="18" charset="2"/>
              <a:buChar char=""/>
            </a:pPr>
            <a:r>
              <a:rPr lang="en-US" sz="2400" dirty="0">
                <a:solidFill>
                  <a:srgbClr val="FFC000"/>
                </a:solidFill>
                <a:latin typeface="Arial" panose="020B0604020202020204" pitchFamily="34" charset="0"/>
                <a:ea typeface="Calibri" panose="020F0502020204030204" pitchFamily="34" charset="0"/>
                <a:cs typeface="Arial" panose="020B0604020202020204" pitchFamily="34" charset="0"/>
              </a:rPr>
              <a:t>Psychological evaluation		</a:t>
            </a:r>
            <a:endParaRPr lang="en-US" sz="2400" dirty="0">
              <a:solidFill>
                <a:srgbClr val="FFC000"/>
              </a:solidFill>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0000"/>
              </a:lnSpc>
              <a:spcBef>
                <a:spcPts val="0"/>
              </a:spcBef>
              <a:spcAft>
                <a:spcPts val="0"/>
              </a:spcAft>
              <a:buFont typeface="Symbol" panose="05050102010706020507" pitchFamily="18" charset="2"/>
              <a:buChar char=""/>
            </a:pPr>
            <a:r>
              <a:rPr lang="en-US" sz="2400" dirty="0">
                <a:solidFill>
                  <a:srgbClr val="FFC000"/>
                </a:solidFill>
                <a:latin typeface="Arial" panose="020B0604020202020204" pitchFamily="34" charset="0"/>
                <a:ea typeface="Calibri" panose="020F0502020204030204" pitchFamily="34" charset="0"/>
                <a:cs typeface="Arial" panose="020B0604020202020204" pitchFamily="34" charset="0"/>
              </a:rPr>
              <a:t>Adaptive Behavior Testing</a:t>
            </a:r>
            <a:endParaRPr lang="en-US" sz="2400" dirty="0">
              <a:solidFill>
                <a:srgbClr val="FFC000"/>
              </a:solidFill>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0000"/>
              </a:lnSpc>
              <a:spcBef>
                <a:spcPts val="0"/>
              </a:spcBef>
              <a:spcAft>
                <a:spcPts val="0"/>
              </a:spcAft>
              <a:buFont typeface="Symbol" panose="05050102010706020507" pitchFamily="18" charset="2"/>
              <a:buChar char=""/>
            </a:pPr>
            <a:r>
              <a:rPr lang="en-US" sz="2400" dirty="0">
                <a:solidFill>
                  <a:srgbClr val="FFC000"/>
                </a:solidFill>
                <a:latin typeface="Arial" panose="020B0604020202020204" pitchFamily="34" charset="0"/>
                <a:ea typeface="Calibri" panose="020F0502020204030204" pitchFamily="34" charset="0"/>
                <a:cs typeface="Arial" panose="020B0604020202020204" pitchFamily="34" charset="0"/>
              </a:rPr>
              <a:t>Autism Spectrum Evaluation </a:t>
            </a:r>
            <a:endParaRPr lang="en-US" sz="2400" dirty="0">
              <a:solidFill>
                <a:srgbClr val="FFC000"/>
              </a:solidFill>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0000"/>
              </a:lnSpc>
              <a:spcBef>
                <a:spcPts val="0"/>
              </a:spcBef>
              <a:spcAft>
                <a:spcPts val="0"/>
              </a:spcAft>
              <a:buFont typeface="Symbol" panose="05050102010706020507" pitchFamily="18" charset="2"/>
              <a:buChar char=""/>
            </a:pPr>
            <a:r>
              <a:rPr lang="en-US" sz="2400" dirty="0">
                <a:solidFill>
                  <a:srgbClr val="FFC000"/>
                </a:solidFill>
                <a:latin typeface="Arial" panose="020B0604020202020204" pitchFamily="34" charset="0"/>
                <a:ea typeface="Calibri" panose="020F0502020204030204" pitchFamily="34" charset="0"/>
                <a:cs typeface="Arial" panose="020B0604020202020204" pitchFamily="34" charset="0"/>
              </a:rPr>
              <a:t>FSIQ Cognitive Testing</a:t>
            </a:r>
            <a:endParaRPr lang="en-US" sz="2400" dirty="0">
              <a:solidFill>
                <a:srgbClr val="FFC000"/>
              </a:solidFill>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0000"/>
              </a:lnSpc>
              <a:spcBef>
                <a:spcPts val="0"/>
              </a:spcBef>
              <a:spcAft>
                <a:spcPts val="0"/>
              </a:spcAft>
              <a:buFont typeface="Symbol" panose="05050102010706020507" pitchFamily="18" charset="2"/>
              <a:buChar char=""/>
            </a:pPr>
            <a:r>
              <a:rPr lang="en-US" sz="2400" dirty="0">
                <a:solidFill>
                  <a:srgbClr val="FFC000"/>
                </a:solidFill>
                <a:latin typeface="Arial" panose="020B0604020202020204" pitchFamily="34" charset="0"/>
                <a:ea typeface="Calibri" panose="020F0502020204030204" pitchFamily="34" charset="0"/>
                <a:cs typeface="Arial" panose="020B0604020202020204" pitchFamily="34" charset="0"/>
              </a:rPr>
              <a:t>Genetic Testing</a:t>
            </a:r>
            <a:endParaRPr lang="en-US" sz="2400" dirty="0">
              <a:solidFill>
                <a:srgbClr val="FFC000"/>
              </a:solidFill>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0000"/>
              </a:lnSpc>
              <a:spcBef>
                <a:spcPts val="0"/>
              </a:spcBef>
              <a:spcAft>
                <a:spcPts val="0"/>
              </a:spcAft>
              <a:buFont typeface="Symbol" panose="05050102010706020507" pitchFamily="18" charset="2"/>
              <a:buChar char=""/>
            </a:pPr>
            <a:r>
              <a:rPr lang="en-US" sz="2400" dirty="0">
                <a:solidFill>
                  <a:srgbClr val="FFC000"/>
                </a:solidFill>
                <a:latin typeface="Arial" panose="020B0604020202020204" pitchFamily="34" charset="0"/>
                <a:ea typeface="Calibri" panose="020F0502020204030204" pitchFamily="34" charset="0"/>
                <a:cs typeface="Arial" panose="020B0604020202020204" pitchFamily="34" charset="0"/>
              </a:rPr>
              <a:t>Developmental Evaluation</a:t>
            </a:r>
            <a:endParaRPr lang="en-US" sz="2400" dirty="0">
              <a:solidFill>
                <a:srgbClr val="FFC000"/>
              </a:solidFill>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0000"/>
              </a:lnSpc>
              <a:spcBef>
                <a:spcPts val="0"/>
              </a:spcBef>
              <a:spcAft>
                <a:spcPts val="0"/>
              </a:spcAft>
              <a:buFont typeface="Symbol" panose="05050102010706020507" pitchFamily="18" charset="2"/>
              <a:buChar char=""/>
            </a:pPr>
            <a:r>
              <a:rPr lang="en-US" sz="2400" dirty="0">
                <a:solidFill>
                  <a:srgbClr val="FFC000"/>
                </a:solidFill>
                <a:latin typeface="Arial" panose="020B0604020202020204" pitchFamily="34" charset="0"/>
                <a:ea typeface="Calibri" panose="020F0502020204030204" pitchFamily="34" charset="0"/>
                <a:cs typeface="Arial" panose="020B0604020202020204" pitchFamily="34" charset="0"/>
              </a:rPr>
              <a:t>IEP Evaluation</a:t>
            </a:r>
            <a:endParaRPr lang="en-US" sz="2400" dirty="0">
              <a:solidFill>
                <a:srgbClr val="FFC000"/>
              </a:solidFill>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0000"/>
              </a:lnSpc>
              <a:spcBef>
                <a:spcPts val="0"/>
              </a:spcBef>
              <a:spcAft>
                <a:spcPts val="800"/>
              </a:spcAft>
              <a:buFont typeface="Symbol" panose="05050102010706020507" pitchFamily="18" charset="2"/>
              <a:buChar char=""/>
            </a:pPr>
            <a:r>
              <a:rPr lang="en-US" sz="2400" dirty="0">
                <a:solidFill>
                  <a:srgbClr val="FFC000"/>
                </a:solidFill>
                <a:latin typeface="Arial" panose="020B0604020202020204" pitchFamily="34" charset="0"/>
                <a:ea typeface="Calibri" panose="020F0502020204030204" pitchFamily="34" charset="0"/>
                <a:cs typeface="Arial" panose="020B0604020202020204" pitchFamily="34" charset="0"/>
              </a:rPr>
              <a:t>Medical Examination and Testing</a:t>
            </a:r>
            <a:endParaRPr lang="en-US" sz="2400" dirty="0">
              <a:solidFill>
                <a:srgbClr val="FFC000"/>
              </a:solidFill>
            </a:endParaRPr>
          </a:p>
        </p:txBody>
      </p:sp>
    </p:spTree>
    <p:extLst>
      <p:ext uri="{BB962C8B-B14F-4D97-AF65-F5344CB8AC3E}">
        <p14:creationId xmlns:p14="http://schemas.microsoft.com/office/powerpoint/2010/main" val="1627855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Early intervention</a:t>
            </a:r>
          </a:p>
        </p:txBody>
      </p:sp>
      <p:sp>
        <p:nvSpPr>
          <p:cNvPr id="3" name="Content Placeholder 2"/>
          <p:cNvSpPr>
            <a:spLocks noGrp="1"/>
          </p:cNvSpPr>
          <p:nvPr>
            <p:ph idx="1"/>
          </p:nvPr>
        </p:nvSpPr>
        <p:spPr>
          <a:xfrm>
            <a:off x="913795" y="1671145"/>
            <a:ext cx="10353762" cy="4120055"/>
          </a:xfrm>
        </p:spPr>
        <p:txBody>
          <a:bodyPr/>
          <a:lstStyle/>
          <a:p>
            <a:r>
              <a:rPr lang="en-US" dirty="0"/>
              <a:t>Early Intervention is a federally mandated and program and is funded through a combination of federal, state, and private insurance dollars. </a:t>
            </a:r>
          </a:p>
          <a:p>
            <a:r>
              <a:rPr lang="en-US" dirty="0"/>
              <a:t>For children ages </a:t>
            </a:r>
            <a:r>
              <a:rPr lang="en-US" b="1" u="sng" dirty="0"/>
              <a:t>birth to 3 years old</a:t>
            </a:r>
            <a:r>
              <a:rPr lang="en-US" dirty="0"/>
              <a:t>.</a:t>
            </a:r>
          </a:p>
          <a:p>
            <a:r>
              <a:rPr lang="en-US" dirty="0">
                <a:effectLst/>
              </a:rPr>
              <a:t>The child and family may receive EI services if your child is determined to have a significant delay in one or more areas of development, has been diagnosed with a condition that will likely result in a significant delay in development, or is living with a parent with a developmental disability as determined by the CCB. </a:t>
            </a:r>
          </a:p>
          <a:p>
            <a:r>
              <a:rPr lang="en-US" dirty="0">
                <a:effectLst/>
              </a:rPr>
              <a:t>A referral can be made directly to the local Community Centered Board or by calling 1.888.777.4041.</a:t>
            </a:r>
            <a:endParaRPr lang="en-US" dirty="0"/>
          </a:p>
        </p:txBody>
      </p:sp>
    </p:spTree>
    <p:extLst>
      <p:ext uri="{BB962C8B-B14F-4D97-AF65-F5344CB8AC3E}">
        <p14:creationId xmlns:p14="http://schemas.microsoft.com/office/powerpoint/2010/main" val="3096600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1"/>
            <a:ext cx="10353761" cy="609600"/>
          </a:xfrm>
        </p:spPr>
        <p:txBody>
          <a:bodyPr/>
          <a:lstStyle/>
          <a:p>
            <a:r>
              <a:rPr lang="en-US" dirty="0"/>
              <a:t>Schools, IDEA, &amp; IEPs</a:t>
            </a:r>
          </a:p>
        </p:txBody>
      </p:sp>
      <p:sp>
        <p:nvSpPr>
          <p:cNvPr id="3" name="Content Placeholder 2"/>
          <p:cNvSpPr>
            <a:spLocks noGrp="1"/>
          </p:cNvSpPr>
          <p:nvPr>
            <p:ph idx="1"/>
          </p:nvPr>
        </p:nvSpPr>
        <p:spPr>
          <a:xfrm>
            <a:off x="913795" y="1219201"/>
            <a:ext cx="10353762" cy="5638799"/>
          </a:xfrm>
        </p:spPr>
        <p:txBody>
          <a:bodyPr>
            <a:normAutofit fontScale="92500" lnSpcReduction="20000"/>
          </a:bodyPr>
          <a:lstStyle/>
          <a:p>
            <a:r>
              <a:rPr lang="en-US" dirty="0"/>
              <a:t>Under </a:t>
            </a:r>
            <a:r>
              <a:rPr lang="en-US" b="1" dirty="0"/>
              <a:t>Individuals with Disabilities Education Act (IDEA</a:t>
            </a:r>
            <a:r>
              <a:rPr lang="en-US" dirty="0"/>
              <a:t>), all students are entitled to a free an appropriate education, regardless of disability. </a:t>
            </a:r>
          </a:p>
          <a:p>
            <a:r>
              <a:rPr lang="en-US" dirty="0"/>
              <a:t>If a child is identified as possibly needing Special Education Services, a parent, school district, state education agency, or other state agency, may request a special evaluation of the child. </a:t>
            </a:r>
          </a:p>
          <a:p>
            <a:r>
              <a:rPr lang="en-US" dirty="0"/>
              <a:t>Parent’s/educational guardians must consent in writing to an evaluation AND special education services. An initial evaluation must be completed with 60 calendar days of the receipt of written parental consent. </a:t>
            </a:r>
          </a:p>
          <a:p>
            <a:r>
              <a:rPr lang="en-US" dirty="0"/>
              <a:t>If a child is eligible for Special Education Services, an IEP meeting is scheduled and an IEP is developed by a team including teachers, parents, and advocates. </a:t>
            </a:r>
          </a:p>
          <a:p>
            <a:r>
              <a:rPr lang="en-US" dirty="0"/>
              <a:t>IEPs should include information about the child’s present levels of academic and functional performance, goals, accommodations, direct and indirect services provided in the least restrictive environments (LREs), and an explanation of the extent, if any, that the child will not participate with typically developing children. </a:t>
            </a:r>
          </a:p>
          <a:p>
            <a:r>
              <a:rPr lang="en-US" dirty="0"/>
              <a:t>An IEP must be reviewed AT LEAST annually, and progress should be measured and reported. Re-evaluation of the child is required every three years. </a:t>
            </a:r>
          </a:p>
          <a:p>
            <a:pPr marL="0" indent="0">
              <a:buNone/>
            </a:pPr>
            <a:endParaRPr lang="en-US" dirty="0"/>
          </a:p>
          <a:p>
            <a:endParaRPr lang="en-US" dirty="0"/>
          </a:p>
        </p:txBody>
      </p:sp>
    </p:spTree>
    <p:extLst>
      <p:ext uri="{BB962C8B-B14F-4D97-AF65-F5344CB8AC3E}">
        <p14:creationId xmlns:p14="http://schemas.microsoft.com/office/powerpoint/2010/main" val="2293639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2095500"/>
            <a:ext cx="12192000" cy="4762500"/>
          </a:xfrm>
          <a:prstGeom prst="rect">
            <a:avLst/>
          </a:prstGeom>
          <a:solidFill>
            <a:schemeClr val="bg1">
              <a:alpha val="50000"/>
            </a:schemeClr>
          </a:solidFill>
          <a:ln>
            <a:noFill/>
          </a:ln>
        </p:spPr>
        <p:style>
          <a:lnRef idx="2">
            <a:schemeClr val="accent1">
              <a:shade val="50000"/>
            </a:schemeClr>
          </a:lnRef>
          <a:fillRef idx="1001">
            <a:schemeClr val="dk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6A2DE93B-E3EE-4048-9025-B105473B9A01}"/>
              </a:ext>
            </a:extLst>
          </p:cNvPr>
          <p:cNvSpPr>
            <a:spLocks noGrp="1"/>
          </p:cNvSpPr>
          <p:nvPr>
            <p:ph type="title"/>
          </p:nvPr>
        </p:nvSpPr>
        <p:spPr>
          <a:xfrm>
            <a:off x="832875" y="508148"/>
            <a:ext cx="10353761" cy="774138"/>
          </a:xfrm>
        </p:spPr>
        <p:txBody>
          <a:bodyPr>
            <a:normAutofit/>
          </a:bodyPr>
          <a:lstStyle/>
          <a:p>
            <a:r>
              <a:rPr lang="en-US" sz="4800" dirty="0">
                <a:solidFill>
                  <a:srgbClr val="FFC000"/>
                </a:solidFill>
              </a:rPr>
              <a:t>PRACTICE TIP! </a:t>
            </a:r>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2285206489"/>
              </p:ext>
            </p:extLst>
          </p:nvPr>
        </p:nvGraphicFramePr>
        <p:xfrm>
          <a:off x="914400" y="1590596"/>
          <a:ext cx="10353675" cy="47333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60522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1"/>
            <a:ext cx="10353761" cy="662608"/>
          </a:xfrm>
        </p:spPr>
        <p:txBody>
          <a:bodyPr/>
          <a:lstStyle/>
          <a:p>
            <a:r>
              <a:rPr lang="en-US" dirty="0"/>
              <a:t>Why are we talking about this? </a:t>
            </a:r>
          </a:p>
        </p:txBody>
      </p:sp>
      <p:sp>
        <p:nvSpPr>
          <p:cNvPr id="3" name="Content Placeholder 2"/>
          <p:cNvSpPr>
            <a:spLocks noGrp="1"/>
          </p:cNvSpPr>
          <p:nvPr>
            <p:ph idx="1"/>
          </p:nvPr>
        </p:nvSpPr>
        <p:spPr>
          <a:xfrm>
            <a:off x="913795" y="1272209"/>
            <a:ext cx="10353762" cy="5194851"/>
          </a:xfrm>
        </p:spPr>
        <p:txBody>
          <a:bodyPr>
            <a:normAutofit lnSpcReduction="10000"/>
          </a:bodyPr>
          <a:lstStyle/>
          <a:p>
            <a:r>
              <a:rPr lang="en-US" dirty="0"/>
              <a:t>1 in 5 people in this country have a disability, and 1 in 65 people in the U.S. have an intellectual/developmental disability  </a:t>
            </a:r>
          </a:p>
          <a:p>
            <a:pPr marL="0" indent="0">
              <a:buNone/>
            </a:pPr>
            <a:endParaRPr lang="en-US" dirty="0"/>
          </a:p>
          <a:p>
            <a:r>
              <a:rPr lang="en-US" dirty="0"/>
              <a:t>On any given day, there are more than half a million children and youth in foster care in the United States, and studies suggest that at least ONE THIRD have disabilities, ranging from minor developmental delays to significant mental and physical disabilities. </a:t>
            </a:r>
            <a:r>
              <a:rPr lang="en-US" sz="1200" dirty="0"/>
              <a:t>( A Case for Action for Children and Youth </a:t>
            </a:r>
            <a:r>
              <a:rPr lang="en-US" sz="1200" dirty="0">
                <a:effectLst/>
              </a:rPr>
              <a:t>with Disabilities in Foster </a:t>
            </a:r>
            <a:r>
              <a:rPr lang="en-US" sz="1200" dirty="0" err="1">
                <a:effectLst/>
              </a:rPr>
              <a:t>CareAProjectof</a:t>
            </a:r>
            <a:r>
              <a:rPr lang="en-US" sz="1200" dirty="0">
                <a:effectLst/>
              </a:rPr>
              <a:t> United Cerebral Palsy and Children’s Rights, 2006)</a:t>
            </a:r>
            <a:br>
              <a:rPr lang="en-US" sz="1200" dirty="0">
                <a:effectLst/>
              </a:rPr>
            </a:br>
            <a:endParaRPr lang="en-US" dirty="0"/>
          </a:p>
          <a:p>
            <a:r>
              <a:rPr lang="en-US" dirty="0">
                <a:solidFill>
                  <a:schemeClr val="accent6">
                    <a:lumMod val="60000"/>
                    <a:lumOff val="40000"/>
                  </a:schemeClr>
                </a:solidFill>
                <a:hlinkClick r:id="rId2"/>
              </a:rPr>
              <a:t>Children with any type of disability are 3-4 times more likely to be abused compared to children without disabilities</a:t>
            </a:r>
            <a:r>
              <a:rPr lang="en-US" dirty="0">
                <a:solidFill>
                  <a:schemeClr val="accent6">
                    <a:lumMod val="60000"/>
                    <a:lumOff val="40000"/>
                  </a:schemeClr>
                </a:solidFill>
              </a:rPr>
              <a:t> </a:t>
            </a:r>
            <a:r>
              <a:rPr lang="en-US" sz="1000" dirty="0"/>
              <a:t>(Sullivan &amp; Knutson, 2000).</a:t>
            </a:r>
          </a:p>
          <a:p>
            <a:endParaRPr lang="en-US" sz="1000" dirty="0"/>
          </a:p>
          <a:p>
            <a:r>
              <a:rPr lang="en-US" dirty="0"/>
              <a:t>Youth with disabilities are almost four times more prevalent in juvenile corrections than in the public school system. </a:t>
            </a:r>
            <a:r>
              <a:rPr lang="en-US" sz="1000" dirty="0"/>
              <a:t>(Quinn et al., 2005) </a:t>
            </a:r>
          </a:p>
          <a:p>
            <a:endParaRPr lang="en-US" dirty="0"/>
          </a:p>
          <a:p>
            <a:endParaRPr lang="en-US" dirty="0"/>
          </a:p>
          <a:p>
            <a:endParaRPr lang="en-US" dirty="0"/>
          </a:p>
        </p:txBody>
      </p:sp>
    </p:spTree>
    <p:extLst>
      <p:ext uri="{BB962C8B-B14F-4D97-AF65-F5344CB8AC3E}">
        <p14:creationId xmlns:p14="http://schemas.microsoft.com/office/powerpoint/2010/main" val="2111397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B90FCF-82C0-4B85-946B-CFE05378A655}"/>
              </a:ext>
            </a:extLst>
          </p:cNvPr>
          <p:cNvSpPr>
            <a:spLocks noGrp="1"/>
          </p:cNvSpPr>
          <p:nvPr>
            <p:ph type="title"/>
          </p:nvPr>
        </p:nvSpPr>
        <p:spPr>
          <a:xfrm>
            <a:off x="913795" y="609600"/>
            <a:ext cx="10353761" cy="1326321"/>
          </a:xfrm>
        </p:spPr>
        <p:txBody>
          <a:bodyPr>
            <a:normAutofit/>
          </a:bodyPr>
          <a:lstStyle/>
          <a:p>
            <a:r>
              <a:rPr lang="en-US" sz="4400" dirty="0">
                <a:solidFill>
                  <a:srgbClr val="FFC000"/>
                </a:solidFill>
              </a:rPr>
              <a:t>LEGAL CONSIDERATIONS</a:t>
            </a:r>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817457959"/>
              </p:ext>
            </p:extLst>
          </p:nvPr>
        </p:nvGraphicFramePr>
        <p:xfrm>
          <a:off x="361150" y="1675119"/>
          <a:ext cx="11587522" cy="44336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3035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1"/>
            <a:ext cx="10353761" cy="927652"/>
          </a:xfrm>
        </p:spPr>
        <p:txBody>
          <a:bodyPr/>
          <a:lstStyle/>
          <a:p>
            <a:r>
              <a:rPr lang="en-US" dirty="0"/>
              <a:t>Competency </a:t>
            </a:r>
          </a:p>
        </p:txBody>
      </p:sp>
      <p:sp>
        <p:nvSpPr>
          <p:cNvPr id="3" name="Content Placeholder 2"/>
          <p:cNvSpPr>
            <a:spLocks noGrp="1"/>
          </p:cNvSpPr>
          <p:nvPr>
            <p:ph idx="1"/>
          </p:nvPr>
        </p:nvSpPr>
        <p:spPr>
          <a:xfrm>
            <a:off x="913795" y="1537252"/>
            <a:ext cx="10353762" cy="4876800"/>
          </a:xfrm>
        </p:spPr>
        <p:txBody>
          <a:bodyPr>
            <a:noAutofit/>
          </a:bodyPr>
          <a:lstStyle/>
          <a:p>
            <a:r>
              <a:rPr lang="en-US" sz="2400" dirty="0"/>
              <a:t>Competence: An individual’s capacity to comprehend important concepts and to act on the basis of that understanding is at a minimally acceptable level of skill </a:t>
            </a:r>
          </a:p>
          <a:p>
            <a:pPr marL="0" indent="0">
              <a:buNone/>
            </a:pPr>
            <a:endParaRPr lang="en-US" sz="2400" dirty="0"/>
          </a:p>
          <a:p>
            <a:r>
              <a:rPr lang="en-US" sz="2400" dirty="0"/>
              <a:t>I/DD can effect: </a:t>
            </a:r>
          </a:p>
          <a:p>
            <a:pPr lvl="1"/>
            <a:r>
              <a:rPr lang="en-US" sz="2400" dirty="0"/>
              <a:t>Competence to confess </a:t>
            </a:r>
          </a:p>
          <a:p>
            <a:pPr lvl="1"/>
            <a:r>
              <a:rPr lang="en-US" sz="2400" dirty="0"/>
              <a:t>Competence to stand trial </a:t>
            </a:r>
          </a:p>
          <a:p>
            <a:pPr lvl="1"/>
            <a:r>
              <a:rPr lang="en-US" sz="2400" dirty="0"/>
              <a:t>Competence to plead guilty</a:t>
            </a:r>
          </a:p>
          <a:p>
            <a:pPr lvl="1"/>
            <a:r>
              <a:rPr lang="en-US" sz="2400" dirty="0"/>
              <a:t>Competence to testify as a witness </a:t>
            </a:r>
          </a:p>
        </p:txBody>
      </p:sp>
    </p:spTree>
    <p:extLst>
      <p:ext uri="{BB962C8B-B14F-4D97-AF65-F5344CB8AC3E}">
        <p14:creationId xmlns:p14="http://schemas.microsoft.com/office/powerpoint/2010/main" val="30918512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D5903D-BCAD-4B75-A759-33FBC8624B0B}"/>
              </a:ext>
            </a:extLst>
          </p:cNvPr>
          <p:cNvSpPr>
            <a:spLocks noGrp="1"/>
          </p:cNvSpPr>
          <p:nvPr>
            <p:ph type="title"/>
          </p:nvPr>
        </p:nvSpPr>
        <p:spPr/>
        <p:txBody>
          <a:bodyPr/>
          <a:lstStyle/>
          <a:p>
            <a:r>
              <a:rPr lang="en-US" dirty="0">
                <a:solidFill>
                  <a:srgbClr val="00B0F0"/>
                </a:solidFill>
              </a:rPr>
              <a:t>Competency &amp; restoration</a:t>
            </a:r>
          </a:p>
        </p:txBody>
      </p:sp>
      <p:sp>
        <p:nvSpPr>
          <p:cNvPr id="3" name="Content Placeholder 2">
            <a:extLst>
              <a:ext uri="{FF2B5EF4-FFF2-40B4-BE49-F238E27FC236}">
                <a16:creationId xmlns:a16="http://schemas.microsoft.com/office/drawing/2014/main" xmlns="" id="{2200E3CE-4EF2-4C1E-BBE0-82D6C6230468}"/>
              </a:ext>
            </a:extLst>
          </p:cNvPr>
          <p:cNvSpPr>
            <a:spLocks noGrp="1"/>
          </p:cNvSpPr>
          <p:nvPr>
            <p:ph idx="1"/>
          </p:nvPr>
        </p:nvSpPr>
        <p:spPr>
          <a:xfrm>
            <a:off x="913795" y="1767328"/>
            <a:ext cx="10353762" cy="4023872"/>
          </a:xfrm>
        </p:spPr>
        <p:txBody>
          <a:bodyPr>
            <a:normAutofit fontScale="92500" lnSpcReduction="10000"/>
          </a:bodyPr>
          <a:lstStyle/>
          <a:p>
            <a:r>
              <a:rPr lang="en-US" sz="2400" dirty="0"/>
              <a:t>If  you are working with a child in a JD case, and there are indications of I/DD, you can request the Court order a competency evaluation. </a:t>
            </a:r>
          </a:p>
          <a:p>
            <a:endParaRPr lang="en-US" sz="2400" dirty="0"/>
          </a:p>
          <a:p>
            <a:r>
              <a:rPr lang="en-US" sz="2400" dirty="0"/>
              <a:t>The evaluation will determine whether or not the child is competent to meaningfully participate in their own defense, and whether or not the child can be “restored” to competency. </a:t>
            </a:r>
          </a:p>
          <a:p>
            <a:endParaRPr lang="en-US" sz="2400" dirty="0"/>
          </a:p>
          <a:p>
            <a:r>
              <a:rPr lang="en-US" sz="2400" dirty="0"/>
              <a:t>Often, a second competency evaluation may be requested, particularly if restoration is questionable. </a:t>
            </a:r>
          </a:p>
        </p:txBody>
      </p:sp>
    </p:spTree>
    <p:extLst>
      <p:ext uri="{BB962C8B-B14F-4D97-AF65-F5344CB8AC3E}">
        <p14:creationId xmlns:p14="http://schemas.microsoft.com/office/powerpoint/2010/main" val="2081456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EE9B599-AB2D-4D67-9186-B6A446CF62A3}"/>
              </a:ext>
            </a:extLst>
          </p:cNvPr>
          <p:cNvSpPr/>
          <p:nvPr/>
        </p:nvSpPr>
        <p:spPr>
          <a:xfrm>
            <a:off x="371061" y="497428"/>
            <a:ext cx="11542643" cy="5945667"/>
          </a:xfrm>
          <a:prstGeom prst="rect">
            <a:avLst/>
          </a:prstGeom>
        </p:spPr>
        <p:txBody>
          <a:bodyPr wrap="square">
            <a:spAutoFit/>
          </a:bodyPr>
          <a:lstStyle/>
          <a:p>
            <a:pPr algn="ctr">
              <a:lnSpc>
                <a:spcPct val="107000"/>
              </a:lnSpc>
              <a:spcAft>
                <a:spcPts val="800"/>
              </a:spcAft>
            </a:pPr>
            <a:r>
              <a:rPr lang="en-US" sz="3200" b="1" u="sng" dirty="0">
                <a:solidFill>
                  <a:srgbClr val="FFC000"/>
                </a:solidFill>
                <a:effectLst/>
                <a:latin typeface="Arial" panose="020B0604020202020204" pitchFamily="34" charset="0"/>
                <a:ea typeface="Calibri" panose="020F0502020204030204" pitchFamily="34" charset="0"/>
                <a:cs typeface="Arial" panose="020B0604020202020204" pitchFamily="34" charset="0"/>
              </a:rPr>
              <a:t>FEDERAL LAW- TITLE II OF THE AMERICANS WITH DISABILITIES ACT (the ADA)</a:t>
            </a:r>
            <a:endParaRPr lang="en-US" sz="3200" dirty="0">
              <a:solidFill>
                <a:srgbClr val="FFC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US" sz="2800" dirty="0">
                <a:latin typeface="Arial" panose="020B0604020202020204" pitchFamily="34" charset="0"/>
                <a:ea typeface="Calibri" panose="020F0502020204030204" pitchFamily="34" charset="0"/>
                <a:cs typeface="Arial" panose="020B0604020202020204" pitchFamily="34" charset="0"/>
              </a:rPr>
              <a:t>In </a:t>
            </a:r>
            <a:r>
              <a:rPr lang="en-US" sz="2800" i="1" dirty="0">
                <a:latin typeface="Arial" panose="020B0604020202020204" pitchFamily="34" charset="0"/>
                <a:ea typeface="Calibri" panose="020F0502020204030204" pitchFamily="34" charset="0"/>
                <a:cs typeface="Arial" panose="020B0604020202020204" pitchFamily="34" charset="0"/>
              </a:rPr>
              <a:t>People in interest of C.Z</a:t>
            </a:r>
            <a:r>
              <a:rPr lang="en-US" sz="2800" dirty="0">
                <a:latin typeface="Arial" panose="020B0604020202020204" pitchFamily="34" charset="0"/>
                <a:ea typeface="Calibri" panose="020F0502020204030204" pitchFamily="34" charset="0"/>
                <a:cs typeface="Arial" panose="020B0604020202020204" pitchFamily="34" charset="0"/>
              </a:rPr>
              <a:t>., 360 P.3d 228 (2015), the Colorado Court of Appeals ruled:</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marL="914400" marR="548640">
              <a:lnSpc>
                <a:spcPct val="107000"/>
              </a:lnSpc>
              <a:spcBef>
                <a:spcPts val="1000"/>
              </a:spcBef>
              <a:spcAft>
                <a:spcPts val="800"/>
              </a:spcAft>
            </a:pPr>
            <a:r>
              <a:rPr lang="en-US" sz="2000" dirty="0">
                <a:solidFill>
                  <a:srgbClr val="00B0F0"/>
                </a:solidFill>
                <a:latin typeface="Arial" panose="020B0604020202020204" pitchFamily="34" charset="0"/>
                <a:ea typeface="Calibri" panose="020F0502020204030204" pitchFamily="34" charset="0"/>
                <a:cs typeface="Arial" panose="020B0604020202020204" pitchFamily="34" charset="0"/>
              </a:rPr>
              <a:t>Thus, while</a:t>
            </a:r>
            <a:r>
              <a:rPr lang="en-US" sz="2000" b="1" dirty="0">
                <a:solidFill>
                  <a:srgbClr val="00B0F0"/>
                </a:solidFill>
                <a:latin typeface="Arial" panose="020B0604020202020204" pitchFamily="34" charset="0"/>
                <a:ea typeface="Calibri" panose="020F0502020204030204" pitchFamily="34" charset="0"/>
                <a:cs typeface="Arial" panose="020B0604020202020204" pitchFamily="34" charset="0"/>
              </a:rPr>
              <a:t> </a:t>
            </a:r>
            <a:r>
              <a:rPr lang="en-US" sz="2000" b="1" i="0" dirty="0">
                <a:solidFill>
                  <a:srgbClr val="00B0F0"/>
                </a:solidFill>
                <a:effectLst/>
                <a:latin typeface="Arial" panose="020B0604020202020204" pitchFamily="34" charset="0"/>
                <a:ea typeface="Calibri" panose="020F0502020204030204" pitchFamily="34" charset="0"/>
                <a:cs typeface="Arial" panose="020B0604020202020204" pitchFamily="34" charset="0"/>
              </a:rPr>
              <a:t>Title II of the ADA</a:t>
            </a:r>
            <a:r>
              <a:rPr lang="en-US" sz="2000" b="1" dirty="0">
                <a:solidFill>
                  <a:srgbClr val="00B0F0"/>
                </a:solidFill>
                <a:latin typeface="Arial" panose="020B0604020202020204" pitchFamily="34" charset="0"/>
                <a:ea typeface="Calibri" panose="020F0502020204030204" pitchFamily="34" charset="0"/>
                <a:cs typeface="Arial" panose="020B0604020202020204" pitchFamily="34" charset="0"/>
              </a:rPr>
              <a:t> </a:t>
            </a:r>
            <a:r>
              <a:rPr lang="en-US" sz="2000" dirty="0">
                <a:solidFill>
                  <a:srgbClr val="00B0F0"/>
                </a:solidFill>
                <a:latin typeface="Arial" panose="020B0604020202020204" pitchFamily="34" charset="0"/>
                <a:ea typeface="Calibri" panose="020F0502020204030204" pitchFamily="34" charset="0"/>
                <a:cs typeface="Arial" panose="020B0604020202020204" pitchFamily="34" charset="0"/>
              </a:rPr>
              <a:t>does not limit the court’s authority to terminate a disabled parent’s rights when the parent is unable to meet his or her child’s needs</a:t>
            </a:r>
            <a:r>
              <a:rPr lang="en-US" sz="2100" b="1" dirty="0">
                <a:solidFill>
                  <a:srgbClr val="00B0F0"/>
                </a:solidFill>
                <a:latin typeface="Arial" panose="020B0604020202020204" pitchFamily="34" charset="0"/>
                <a:ea typeface="Calibri" panose="020F0502020204030204" pitchFamily="34" charset="0"/>
                <a:cs typeface="Arial" panose="020B0604020202020204" pitchFamily="34" charset="0"/>
              </a:rPr>
              <a:t>, </a:t>
            </a:r>
            <a:r>
              <a:rPr lang="en-US" sz="2100" b="1" i="0" dirty="0">
                <a:solidFill>
                  <a:srgbClr val="00B0F0"/>
                </a:solidFill>
                <a:effectLst/>
                <a:latin typeface="Arial" panose="020B0604020202020204" pitchFamily="34" charset="0"/>
                <a:ea typeface="Calibri" panose="020F0502020204030204" pitchFamily="34" charset="0"/>
                <a:cs typeface="Arial" panose="020B0604020202020204" pitchFamily="34" charset="0"/>
              </a:rPr>
              <a:t>it nonetheless applies to the provision of assessments, treatment, and other services that a department provides to parents through a dependency and neglect proceeding prior to the termination hearing.</a:t>
            </a:r>
            <a:r>
              <a:rPr lang="en-US" sz="2100" b="1" dirty="0">
                <a:solidFill>
                  <a:srgbClr val="00B0F0"/>
                </a:solidFill>
                <a:latin typeface="Arial" panose="020B0604020202020204" pitchFamily="34" charset="0"/>
                <a:ea typeface="Calibri" panose="020F0502020204030204" pitchFamily="34" charset="0"/>
                <a:cs typeface="Arial" panose="020B0604020202020204" pitchFamily="34" charset="0"/>
              </a:rPr>
              <a:t> See 42 U.S.C. sections 12131-12132; </a:t>
            </a:r>
            <a:endParaRPr lang="en-US" sz="2100" i="1"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US" sz="2800" dirty="0">
                <a:latin typeface="Arial" panose="020B0604020202020204" pitchFamily="34" charset="0"/>
                <a:ea typeface="Calibri" panose="020F0502020204030204" pitchFamily="34" charset="0"/>
                <a:cs typeface="Times New Roman" panose="02020603050405020304" pitchFamily="18" charset="0"/>
              </a:rPr>
              <a:t>Although this holding specifically mentions parents it would also include children because children and parents are included in treatment plans under C.R.S. §19-3-208 (1).</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39652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636D67D-C2EE-46FE-8687-4E45F4EED533}"/>
              </a:ext>
            </a:extLst>
          </p:cNvPr>
          <p:cNvSpPr/>
          <p:nvPr/>
        </p:nvSpPr>
        <p:spPr>
          <a:xfrm>
            <a:off x="622852" y="686121"/>
            <a:ext cx="10946296" cy="5610895"/>
          </a:xfrm>
          <a:prstGeom prst="rect">
            <a:avLst/>
          </a:prstGeom>
        </p:spPr>
        <p:txBody>
          <a:bodyPr wrap="square">
            <a:spAutoFit/>
          </a:bodyPr>
          <a:lstStyle/>
          <a:p>
            <a:pPr algn="ctr">
              <a:lnSpc>
                <a:spcPct val="107000"/>
              </a:lnSpc>
              <a:spcAft>
                <a:spcPts val="800"/>
              </a:spcAft>
            </a:pPr>
            <a:r>
              <a:rPr lang="en-US" sz="3200" b="1" u="sng" dirty="0">
                <a:solidFill>
                  <a:srgbClr val="FFC000"/>
                </a:solidFill>
                <a:effectLst/>
                <a:latin typeface="Arial" panose="020B0604020202020204" pitchFamily="34" charset="0"/>
                <a:ea typeface="Calibri" panose="020F0502020204030204" pitchFamily="34" charset="0"/>
                <a:cs typeface="Arial" panose="020B0604020202020204" pitchFamily="34" charset="0"/>
              </a:rPr>
              <a:t>REASONABLE EFFORTS IN A DEPENDENCY AND NEGLECT CASE</a:t>
            </a:r>
            <a:endParaRPr lang="en-US" sz="24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2400" dirty="0">
                <a:latin typeface="Arial" panose="020B0604020202020204" pitchFamily="34" charset="0"/>
                <a:ea typeface="Calibri" panose="020F0502020204030204" pitchFamily="34" charset="0"/>
                <a:cs typeface="Arial" panose="020B0604020202020204" pitchFamily="34" charset="0"/>
              </a:rPr>
              <a:t>Reasonable efforts requires the case plan provide an appropriate set of services C.R.S. 19-3-208(1), that promote the health, safety and well-being of the child C.R.S. 19-3-208(2)(a)(I),</a:t>
            </a:r>
          </a:p>
          <a:p>
            <a:pPr>
              <a:lnSpc>
                <a:spcPct val="107000"/>
              </a:lnSpc>
              <a:spcAft>
                <a:spcPts val="800"/>
              </a:spcAft>
            </a:pPr>
            <a:endParaRPr lang="en-US" sz="24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2400" dirty="0">
                <a:latin typeface="Arial" panose="020B0604020202020204" pitchFamily="34" charset="0"/>
                <a:ea typeface="Calibri" panose="020F0502020204030204" pitchFamily="34" charset="0"/>
                <a:cs typeface="Arial" panose="020B0604020202020204" pitchFamily="34" charset="0"/>
              </a:rPr>
              <a:t>As well as preventing</a:t>
            </a:r>
            <a:r>
              <a:rPr lang="en-US" sz="2400" i="1" dirty="0">
                <a:latin typeface="Arial" panose="020B0604020202020204" pitchFamily="34" charset="0"/>
                <a:ea typeface="Calibri" panose="020F0502020204030204" pitchFamily="34" charset="0"/>
                <a:cs typeface="Arial" panose="020B0604020202020204" pitchFamily="34" charset="0"/>
              </a:rPr>
              <a:t> unnecessary placement of a child outside of a child's home or to foster the safe reunification of a child with a child's family </a:t>
            </a:r>
            <a:r>
              <a:rPr lang="en-US" sz="2400" dirty="0">
                <a:latin typeface="Arial" panose="020B0604020202020204" pitchFamily="34" charset="0"/>
                <a:ea typeface="Calibri" panose="020F0502020204030204" pitchFamily="34" charset="0"/>
                <a:cs typeface="Arial" panose="020B0604020202020204" pitchFamily="34" charset="0"/>
              </a:rPr>
              <a:t>C.R.S. 19-3-208 (2)(a)(III)&amp;(IV). </a:t>
            </a:r>
          </a:p>
          <a:p>
            <a:pPr>
              <a:lnSpc>
                <a:spcPct val="107000"/>
              </a:lnSpc>
              <a:spcAft>
                <a:spcPts val="800"/>
              </a:spcAft>
            </a:pPr>
            <a:endParaRPr lang="en-US" sz="24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2400" dirty="0">
                <a:latin typeface="Arial" panose="020B0604020202020204" pitchFamily="34" charset="0"/>
                <a:ea typeface="Calibri" panose="020F0502020204030204" pitchFamily="34" charset="0"/>
                <a:cs typeface="Arial" panose="020B0604020202020204" pitchFamily="34" charset="0"/>
              </a:rPr>
              <a:t>R</a:t>
            </a:r>
            <a:r>
              <a:rPr lang="en-US" sz="2400" i="1" dirty="0">
                <a:latin typeface="Arial" panose="020B0604020202020204" pitchFamily="34" charset="0"/>
                <a:ea typeface="Calibri" panose="020F0502020204030204" pitchFamily="34" charset="0"/>
                <a:cs typeface="Arial" panose="020B0604020202020204" pitchFamily="34" charset="0"/>
              </a:rPr>
              <a:t>easonable efforts also requires services for finding and finalizing an alternative permanent plan for a child CRS 19-1-103(89).</a:t>
            </a:r>
            <a:endParaRPr lang="en-US" sz="24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29515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FEAFB0E-2FFF-4BD7-A504-75E6728478E2}"/>
              </a:ext>
            </a:extLst>
          </p:cNvPr>
          <p:cNvSpPr/>
          <p:nvPr/>
        </p:nvSpPr>
        <p:spPr>
          <a:xfrm>
            <a:off x="528445" y="929016"/>
            <a:ext cx="11237844" cy="4915576"/>
          </a:xfrm>
          <a:prstGeom prst="rect">
            <a:avLst/>
          </a:prstGeom>
        </p:spPr>
        <p:txBody>
          <a:bodyPr wrap="square">
            <a:spAutoFit/>
          </a:bodyPr>
          <a:lstStyle/>
          <a:p>
            <a:pPr algn="ctr">
              <a:lnSpc>
                <a:spcPct val="107000"/>
              </a:lnSpc>
              <a:spcAft>
                <a:spcPts val="800"/>
              </a:spcAft>
            </a:pPr>
            <a:r>
              <a:rPr lang="en-US" sz="3200" b="1" u="sng" dirty="0">
                <a:solidFill>
                  <a:srgbClr val="00B0F0"/>
                </a:solidFill>
                <a:effectLst/>
                <a:latin typeface="Arial" panose="020B0604020202020204" pitchFamily="34" charset="0"/>
                <a:ea typeface="Calibri" panose="020F0502020204030204" pitchFamily="34" charset="0"/>
                <a:cs typeface="Arial" panose="020B0604020202020204" pitchFamily="34" charset="0"/>
              </a:rPr>
              <a:t>INTELLECTUAL AND DEVELOPMENTAL DISABILITIES/ THE SET OF SERVICES IN A TREATMENT PLAN IN A D&amp;N CASE</a:t>
            </a:r>
          </a:p>
          <a:p>
            <a:pPr>
              <a:lnSpc>
                <a:spcPct val="107000"/>
              </a:lnSpc>
              <a:spcAft>
                <a:spcPts val="800"/>
              </a:spcAft>
            </a:pP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2800" dirty="0">
                <a:latin typeface="Arial" panose="020B0604020202020204" pitchFamily="34" charset="0"/>
                <a:ea typeface="Calibri" panose="020F0502020204030204" pitchFamily="34" charset="0"/>
                <a:cs typeface="Arial" panose="020B0604020202020204" pitchFamily="34" charset="0"/>
              </a:rPr>
              <a:t>An intellectual or developmental disability will impact the set of services in the treatment plan.  </a:t>
            </a:r>
          </a:p>
          <a:p>
            <a:pPr>
              <a:lnSpc>
                <a:spcPct val="107000"/>
              </a:lnSpc>
              <a:spcAft>
                <a:spcPts val="800"/>
              </a:spcAft>
            </a:pP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2800" dirty="0">
                <a:latin typeface="Arial" panose="020B0604020202020204" pitchFamily="34" charset="0"/>
                <a:ea typeface="Calibri" panose="020F0502020204030204" pitchFamily="34" charset="0"/>
                <a:cs typeface="Arial" panose="020B0604020202020204" pitchFamily="34" charset="0"/>
              </a:rPr>
              <a:t>This means the treatment should match up with the needs presented by the disability.</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98438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C000"/>
                </a:solidFill>
              </a:rPr>
              <a:t>Capacity &amp; Communication </a:t>
            </a:r>
          </a:p>
        </p:txBody>
      </p:sp>
      <p:sp>
        <p:nvSpPr>
          <p:cNvPr id="3" name="Content Placeholder 2"/>
          <p:cNvSpPr>
            <a:spLocks noGrp="1"/>
          </p:cNvSpPr>
          <p:nvPr>
            <p:ph idx="1"/>
          </p:nvPr>
        </p:nvSpPr>
        <p:spPr>
          <a:xfrm>
            <a:off x="913795" y="1657977"/>
            <a:ext cx="10353762" cy="4782579"/>
          </a:xfrm>
        </p:spPr>
        <p:txBody>
          <a:bodyPr>
            <a:normAutofit/>
          </a:bodyPr>
          <a:lstStyle/>
          <a:p>
            <a:r>
              <a:rPr lang="en-US" dirty="0"/>
              <a:t>The risk of inadequate representation increases when the client has I/DD </a:t>
            </a:r>
          </a:p>
          <a:p>
            <a:r>
              <a:rPr lang="en-US" dirty="0"/>
              <a:t>Colorado Rules of Professional Conduct 1.14 provide: </a:t>
            </a:r>
          </a:p>
          <a:p>
            <a:pPr lvl="1"/>
            <a:r>
              <a:rPr lang="en-US" dirty="0"/>
              <a:t>A layer must, insofar as possible, maintain a “normal” relationship with a client with I/DD, meaning rules of confidentiality apply </a:t>
            </a:r>
          </a:p>
          <a:p>
            <a:pPr lvl="2"/>
            <a:r>
              <a:rPr lang="en-US" dirty="0"/>
              <a:t>Information relating to representation of a client with diminished capacity is protected by Rule 1.6</a:t>
            </a:r>
          </a:p>
          <a:p>
            <a:pPr lvl="1"/>
            <a:r>
              <a:rPr lang="en-US" dirty="0"/>
              <a:t>A lawyer must make a special effort to accommodate the needs of each client</a:t>
            </a:r>
          </a:p>
          <a:p>
            <a:pPr lvl="1"/>
            <a:r>
              <a:rPr lang="en-US" dirty="0"/>
              <a:t>When the lawyer reasonably believes that the client has diminished capacity… the lawyer may take reasonably necessary protective action, including consulting with individuals or entities that have the ability to take action to protect the client and, in appropriate cases, seeking the appointment of a guardian ad litem, conservator or guardian. (remember Rule 1.6 still applies but only to the extent reasonably necessary to protect the client’s interests) </a:t>
            </a:r>
          </a:p>
        </p:txBody>
      </p:sp>
    </p:spTree>
    <p:extLst>
      <p:ext uri="{BB962C8B-B14F-4D97-AF65-F5344CB8AC3E}">
        <p14:creationId xmlns:p14="http://schemas.microsoft.com/office/powerpoint/2010/main" val="34383163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C000"/>
                </a:solidFill>
              </a:rPr>
              <a:t>Capacity &amp; communication</a:t>
            </a:r>
          </a:p>
        </p:txBody>
      </p:sp>
      <p:sp>
        <p:nvSpPr>
          <p:cNvPr id="3" name="Content Placeholder 2"/>
          <p:cNvSpPr>
            <a:spLocks noGrp="1"/>
          </p:cNvSpPr>
          <p:nvPr>
            <p:ph idx="1"/>
          </p:nvPr>
        </p:nvSpPr>
        <p:spPr>
          <a:xfrm>
            <a:off x="913795" y="1567543"/>
            <a:ext cx="10353762" cy="4833257"/>
          </a:xfrm>
        </p:spPr>
        <p:txBody>
          <a:bodyPr>
            <a:normAutofit fontScale="92500" lnSpcReduction="10000"/>
          </a:bodyPr>
          <a:lstStyle/>
          <a:p>
            <a:pPr marL="0" indent="0" algn="ctr">
              <a:buNone/>
            </a:pPr>
            <a:r>
              <a:rPr lang="en-US" sz="2600" dirty="0">
                <a:solidFill>
                  <a:srgbClr val="00B0F0"/>
                </a:solidFill>
              </a:rPr>
              <a:t>C.R.P.C. 1.14 Comments: </a:t>
            </a:r>
          </a:p>
          <a:p>
            <a:r>
              <a:rPr lang="en-US" dirty="0"/>
              <a:t>The fact that a client suffers a disability does not diminish the lawyer’s obligation to treat the client with attention and respect. Even if the person has a legal representative, the lawyer should as far as possible accord the represented person the status of client, particularly in maintaining communication. </a:t>
            </a:r>
          </a:p>
          <a:p>
            <a:r>
              <a:rPr lang="en-US" dirty="0"/>
              <a:t>A client with diminished capacity often has the ability to understand, deliberate upon, and reach conclusions about matters affecting the client’s own well-being</a:t>
            </a:r>
          </a:p>
          <a:p>
            <a:r>
              <a:rPr lang="en-US" dirty="0"/>
              <a:t>In determining the extent of the client’s diminished capacity, the lawyer should consider and balance such factors as: </a:t>
            </a:r>
          </a:p>
          <a:p>
            <a:pPr lvl="1"/>
            <a:r>
              <a:rPr lang="en-US" dirty="0"/>
              <a:t>The client’s ability to articulate reasoning leading to a decision; </a:t>
            </a:r>
          </a:p>
          <a:p>
            <a:pPr lvl="1"/>
            <a:r>
              <a:rPr lang="en-US" dirty="0"/>
              <a:t>The consistency of a decision with the known long-term commitments and values of the client </a:t>
            </a:r>
          </a:p>
          <a:p>
            <a:pPr lvl="1"/>
            <a:r>
              <a:rPr lang="en-US" dirty="0"/>
              <a:t>In appropriate circumstances, the lawyer may seek guidance </a:t>
            </a:r>
            <a:r>
              <a:rPr lang="en-US" dirty="0" err="1"/>
              <a:t>fromm</a:t>
            </a:r>
            <a:r>
              <a:rPr lang="en-US" dirty="0"/>
              <a:t> an appropriate diagnostician</a:t>
            </a:r>
          </a:p>
        </p:txBody>
      </p:sp>
    </p:spTree>
    <p:extLst>
      <p:ext uri="{BB962C8B-B14F-4D97-AF65-F5344CB8AC3E}">
        <p14:creationId xmlns:p14="http://schemas.microsoft.com/office/powerpoint/2010/main" val="22549894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Capacity &amp; </a:t>
            </a:r>
            <a:r>
              <a:rPr lang="en-US" i="1" dirty="0">
                <a:solidFill>
                  <a:srgbClr val="00B0F0"/>
                </a:solidFill>
              </a:rPr>
              <a:t>Sorenson</a:t>
            </a:r>
          </a:p>
        </p:txBody>
      </p:sp>
      <p:sp>
        <p:nvSpPr>
          <p:cNvPr id="3" name="Content Placeholder 2"/>
          <p:cNvSpPr>
            <a:spLocks noGrp="1"/>
          </p:cNvSpPr>
          <p:nvPr>
            <p:ph idx="1"/>
          </p:nvPr>
        </p:nvSpPr>
        <p:spPr>
          <a:xfrm>
            <a:off x="913795" y="1728316"/>
            <a:ext cx="10353762" cy="4062884"/>
          </a:xfrm>
        </p:spPr>
        <p:txBody>
          <a:bodyPr>
            <a:normAutofit fontScale="92500" lnSpcReduction="10000"/>
          </a:bodyPr>
          <a:lstStyle/>
          <a:p>
            <a:r>
              <a:rPr lang="en-US" i="1" dirty="0"/>
              <a:t>In re Marriage of Sorensen</a:t>
            </a:r>
            <a:r>
              <a:rPr lang="en-US" dirty="0"/>
              <a:t>, 166 P.3d 254 (Colo.App.2007): important case regarding rights in a dissolution proceeding and concerning appointment of a GAL for an incapacitated person. </a:t>
            </a:r>
          </a:p>
          <a:p>
            <a:pPr lvl="1"/>
            <a:r>
              <a:rPr lang="en-US" dirty="0"/>
              <a:t>COA held, “A court should appoint a guardian ad litem for a litigant when the court is reasonably convinced that the party is not mentally competent effectively to participate in the proceeding. (internal citations omitted) see C.R.C.P. 17(c). That rule states in pertinent part the ‘the court shall appoint a guardian ad litem for an infant or incompetent person not otherwise represented in an action or shall make such other order as it deems proper for the protection of the infant or incompetent person.’”</a:t>
            </a:r>
          </a:p>
          <a:p>
            <a:r>
              <a:rPr lang="en-US" dirty="0"/>
              <a:t> </a:t>
            </a:r>
            <a:r>
              <a:rPr lang="en-US" i="1" dirty="0"/>
              <a:t>Sorenson</a:t>
            </a:r>
            <a:r>
              <a:rPr lang="en-US" dirty="0"/>
              <a:t> also discussed Colorado Rules of Professional Conduct 1.14, noting the rule permits an attorney to seek appointment of a GAL where an attorney reasonable believes that the client is unable to act in his or her own interests.  </a:t>
            </a:r>
          </a:p>
          <a:p>
            <a:endParaRPr lang="en-US" dirty="0"/>
          </a:p>
        </p:txBody>
      </p:sp>
    </p:spTree>
    <p:extLst>
      <p:ext uri="{BB962C8B-B14F-4D97-AF65-F5344CB8AC3E}">
        <p14:creationId xmlns:p14="http://schemas.microsoft.com/office/powerpoint/2010/main" val="6929309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232451"/>
          </a:xfrm>
        </p:spPr>
        <p:txBody>
          <a:bodyPr/>
          <a:lstStyle/>
          <a:p>
            <a:r>
              <a:rPr lang="en-US" dirty="0">
                <a:solidFill>
                  <a:srgbClr val="00B0F0"/>
                </a:solidFill>
              </a:rPr>
              <a:t>Communicating with a Person with I/DD</a:t>
            </a:r>
          </a:p>
        </p:txBody>
      </p:sp>
      <p:sp>
        <p:nvSpPr>
          <p:cNvPr id="3" name="Content Placeholder 2"/>
          <p:cNvSpPr>
            <a:spLocks noGrp="1"/>
          </p:cNvSpPr>
          <p:nvPr>
            <p:ph idx="1"/>
          </p:nvPr>
        </p:nvSpPr>
        <p:spPr>
          <a:xfrm>
            <a:off x="913795" y="1842051"/>
            <a:ext cx="10353762" cy="4727798"/>
          </a:xfrm>
        </p:spPr>
        <p:txBody>
          <a:bodyPr>
            <a:normAutofit fontScale="70000" lnSpcReduction="20000"/>
          </a:bodyPr>
          <a:lstStyle/>
          <a:p>
            <a:r>
              <a:rPr lang="en-US" sz="3400" dirty="0">
                <a:solidFill>
                  <a:srgbClr val="FFC000"/>
                </a:solidFill>
              </a:rPr>
              <a:t>Be very literal and concrete </a:t>
            </a:r>
            <a:r>
              <a:rPr lang="en-US" sz="2600" dirty="0"/>
              <a:t>- tell the person who you are, what you do, why you are there, and what is happening in simple language</a:t>
            </a:r>
          </a:p>
          <a:p>
            <a:r>
              <a:rPr lang="en-US" sz="2600" dirty="0"/>
              <a:t>Avoid slang or jargon</a:t>
            </a:r>
          </a:p>
          <a:p>
            <a:r>
              <a:rPr lang="en-US" sz="2600" dirty="0"/>
              <a:t>Focus on and talk directly to the person.  Only get help from a caregiver if absolutely necessary, but do listen to the caregiver as they may have useful information</a:t>
            </a:r>
          </a:p>
          <a:p>
            <a:r>
              <a:rPr lang="en-US" sz="2600" dirty="0"/>
              <a:t>Address the person by their name if you know it</a:t>
            </a:r>
          </a:p>
          <a:p>
            <a:r>
              <a:rPr lang="en-US" sz="2600" dirty="0"/>
              <a:t>Validate feelings – show interest and respect</a:t>
            </a:r>
          </a:p>
          <a:p>
            <a:r>
              <a:rPr lang="en-US" sz="2600" dirty="0"/>
              <a:t>Do not assume hostile intent if person is physically agitated - changes to routines and unfamiliar events are hard for people cope with</a:t>
            </a:r>
          </a:p>
          <a:p>
            <a:r>
              <a:rPr lang="en-US" sz="2600" dirty="0"/>
              <a:t>Set concrete limits on appropriate behavior</a:t>
            </a:r>
          </a:p>
          <a:p>
            <a:r>
              <a:rPr lang="en-US" sz="2600" dirty="0">
                <a:solidFill>
                  <a:srgbClr val="FFC000"/>
                </a:solidFill>
              </a:rPr>
              <a:t>Where possible offer 2-3 clear options</a:t>
            </a:r>
            <a:r>
              <a:rPr lang="en-US" sz="2600" dirty="0"/>
              <a:t> – e.g., do you want to stay here to talk or go and sit at that table to talk?</a:t>
            </a:r>
          </a:p>
          <a:p>
            <a:endParaRPr lang="en-US" dirty="0"/>
          </a:p>
        </p:txBody>
      </p:sp>
    </p:spTree>
    <p:extLst>
      <p:ext uri="{BB962C8B-B14F-4D97-AF65-F5344CB8AC3E}">
        <p14:creationId xmlns:p14="http://schemas.microsoft.com/office/powerpoint/2010/main" val="2099627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blipFill rotWithShape="1">
            <a:blip r:embed="rId2">
              <a:duotone>
                <a:schemeClr val="bg2">
                  <a:shade val="18000"/>
                  <a:satMod val="160000"/>
                  <a:lumMod val="28000"/>
                </a:schemeClr>
                <a:schemeClr val="bg2">
                  <a:tint val="95000"/>
                  <a:satMod val="160000"/>
                  <a:lumMod val="116000"/>
                </a:schemeClr>
              </a:duotone>
            </a:blip>
            <a:stretch/>
          </a:blipFill>
          <a:ln>
            <a:noFill/>
          </a:ln>
          <a:effectLst/>
        </p:spPr>
      </p:sp>
      <p:sp>
        <p:nvSpPr>
          <p:cNvPr id="16"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close up of a black background&#10;&#10;Description generated with high confidence">
            <a:extLst>
              <a:ext uri="{FF2B5EF4-FFF2-40B4-BE49-F238E27FC236}">
                <a16:creationId xmlns:a16="http://schemas.microsoft.com/office/drawing/2014/main" xmlns="" id="{084DEAF2-FA2E-48E4-B951-7AD835A2E63A}"/>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l="3970" r="3" b="3"/>
          <a:stretch/>
        </p:blipFill>
        <p:spPr>
          <a:xfrm>
            <a:off x="1137490" y="1114868"/>
            <a:ext cx="5926045" cy="4628265"/>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4" name="Rectangle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D38F1064-D951-494E-A610-48BD3ECD8632}"/>
              </a:ext>
            </a:extLst>
          </p:cNvPr>
          <p:cNvSpPr>
            <a:spLocks noGrp="1"/>
          </p:cNvSpPr>
          <p:nvPr>
            <p:ph type="title"/>
          </p:nvPr>
        </p:nvSpPr>
        <p:spPr>
          <a:xfrm>
            <a:off x="7875815" y="473438"/>
            <a:ext cx="3375413" cy="652758"/>
          </a:xfrm>
        </p:spPr>
        <p:txBody>
          <a:bodyPr vert="horz" lIns="91440" tIns="45720" rIns="91440" bIns="45720" rtlCol="0" anchor="ctr">
            <a:normAutofit/>
          </a:bodyPr>
          <a:lstStyle/>
          <a:p>
            <a:r>
              <a:rPr lang="en-US" sz="2800" dirty="0">
                <a:solidFill>
                  <a:srgbClr val="FFC000"/>
                </a:solidFill>
              </a:rPr>
              <a:t>Road Map </a:t>
            </a:r>
          </a:p>
        </p:txBody>
      </p:sp>
      <p:sp>
        <p:nvSpPr>
          <p:cNvPr id="3" name="Content Placeholder 2">
            <a:extLst>
              <a:ext uri="{FF2B5EF4-FFF2-40B4-BE49-F238E27FC236}">
                <a16:creationId xmlns:a16="http://schemas.microsoft.com/office/drawing/2014/main" xmlns="" id="{C6BAD1CF-0070-4554-825D-7A5221868DA5}"/>
              </a:ext>
            </a:extLst>
          </p:cNvPr>
          <p:cNvSpPr>
            <a:spLocks noGrp="1"/>
          </p:cNvSpPr>
          <p:nvPr>
            <p:ph sz="half" idx="1"/>
          </p:nvPr>
        </p:nvSpPr>
        <p:spPr>
          <a:xfrm>
            <a:off x="7859487" y="1262358"/>
            <a:ext cx="3408070" cy="4862217"/>
          </a:xfrm>
        </p:spPr>
        <p:txBody>
          <a:bodyPr vert="horz" lIns="91440" tIns="45720" rIns="91440" bIns="45720" rtlCol="0">
            <a:noAutofit/>
          </a:bodyPr>
          <a:lstStyle/>
          <a:p>
            <a:r>
              <a:rPr lang="en-US" sz="1800" dirty="0">
                <a:solidFill>
                  <a:srgbClr val="00B0F0"/>
                </a:solidFill>
              </a:rPr>
              <a:t>Defining and Recognizing Intellectual and Developmental Disabilities </a:t>
            </a:r>
          </a:p>
          <a:p>
            <a:r>
              <a:rPr lang="en-US" sz="1800" dirty="0">
                <a:solidFill>
                  <a:srgbClr val="00B0F0"/>
                </a:solidFill>
              </a:rPr>
              <a:t>What do you do if you believe a child or adult you represent has an intellectual or developmental disability? </a:t>
            </a:r>
          </a:p>
          <a:p>
            <a:r>
              <a:rPr lang="en-US" sz="1800" dirty="0">
                <a:solidFill>
                  <a:srgbClr val="00B0F0"/>
                </a:solidFill>
              </a:rPr>
              <a:t>Legal Considerations</a:t>
            </a:r>
          </a:p>
          <a:p>
            <a:r>
              <a:rPr lang="en-US" sz="1800" dirty="0">
                <a:solidFill>
                  <a:srgbClr val="00B0F0"/>
                </a:solidFill>
              </a:rPr>
              <a:t>Resources</a:t>
            </a:r>
          </a:p>
          <a:p>
            <a:r>
              <a:rPr lang="en-US" sz="1800" dirty="0">
                <a:solidFill>
                  <a:srgbClr val="00B0F0"/>
                </a:solidFill>
              </a:rPr>
              <a:t>What happens when things do &amp; don’t go well (told from personal experience)</a:t>
            </a:r>
          </a:p>
        </p:txBody>
      </p:sp>
    </p:spTree>
    <p:extLst>
      <p:ext uri="{BB962C8B-B14F-4D97-AF65-F5344CB8AC3E}">
        <p14:creationId xmlns:p14="http://schemas.microsoft.com/office/powerpoint/2010/main" val="28461720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Communicating with a Person with I/DD </a:t>
            </a:r>
            <a:r>
              <a:rPr lang="en-US" sz="2000" dirty="0">
                <a:solidFill>
                  <a:srgbClr val="00B0F0"/>
                </a:solidFill>
              </a:rPr>
              <a:t>(</a:t>
            </a:r>
            <a:r>
              <a:rPr lang="en-US" sz="2000" dirty="0" err="1">
                <a:solidFill>
                  <a:srgbClr val="00B0F0"/>
                </a:solidFill>
              </a:rPr>
              <a:t>cnt’d</a:t>
            </a:r>
            <a:r>
              <a:rPr lang="en-US" sz="2000" dirty="0">
                <a:solidFill>
                  <a:srgbClr val="00B0F0"/>
                </a:solidFill>
              </a:rPr>
              <a:t>)</a:t>
            </a:r>
          </a:p>
        </p:txBody>
      </p:sp>
      <p:sp>
        <p:nvSpPr>
          <p:cNvPr id="3" name="Content Placeholder 2"/>
          <p:cNvSpPr>
            <a:spLocks noGrp="1"/>
          </p:cNvSpPr>
          <p:nvPr>
            <p:ph idx="1"/>
          </p:nvPr>
        </p:nvSpPr>
        <p:spPr>
          <a:xfrm>
            <a:off x="913795" y="1842053"/>
            <a:ext cx="10353762" cy="4492486"/>
          </a:xfrm>
        </p:spPr>
        <p:txBody>
          <a:bodyPr>
            <a:normAutofit fontScale="85000" lnSpcReduction="20000"/>
          </a:bodyPr>
          <a:lstStyle/>
          <a:p>
            <a:r>
              <a:rPr lang="en-US" sz="2100" dirty="0">
                <a:solidFill>
                  <a:srgbClr val="FFC000"/>
                </a:solidFill>
              </a:rPr>
              <a:t>If you ask questions stick to who, what and where.  When, how and why are harder to answer</a:t>
            </a:r>
          </a:p>
          <a:p>
            <a:r>
              <a:rPr lang="en-US" sz="2100" dirty="0"/>
              <a:t>Sequencing is hard for people, </a:t>
            </a:r>
            <a:r>
              <a:rPr lang="en-US" sz="2100" dirty="0">
                <a:solidFill>
                  <a:srgbClr val="FFC000"/>
                </a:solidFill>
              </a:rPr>
              <a:t>use words like first, next, last</a:t>
            </a:r>
          </a:p>
          <a:p>
            <a:r>
              <a:rPr lang="en-US" sz="2100" dirty="0"/>
              <a:t>Visual supports are often helpful so draw pictures to  help people understand what you are saying (stick figures are OK) use objects, or ask the person to point</a:t>
            </a:r>
          </a:p>
          <a:p>
            <a:r>
              <a:rPr lang="en-US" sz="2100" dirty="0"/>
              <a:t>Be patient - </a:t>
            </a:r>
            <a:r>
              <a:rPr lang="en-US" sz="2100" dirty="0">
                <a:solidFill>
                  <a:srgbClr val="FFC000"/>
                </a:solidFill>
              </a:rPr>
              <a:t>give people much more time to process and respond to your questions </a:t>
            </a:r>
            <a:r>
              <a:rPr lang="en-US" sz="2100" dirty="0"/>
              <a:t>or directions than usual, it may take several minutes for a complete response</a:t>
            </a:r>
          </a:p>
          <a:p>
            <a:r>
              <a:rPr lang="en-US" sz="2100" dirty="0"/>
              <a:t>Do not finish sentences or prompt people in any way with words or non-verbal cues</a:t>
            </a:r>
          </a:p>
          <a:p>
            <a:r>
              <a:rPr lang="en-US" sz="2100" dirty="0"/>
              <a:t>Ask if the person is trying to please you by responding the way they think you want them to because they have been ‘trained to comply’</a:t>
            </a:r>
          </a:p>
          <a:p>
            <a:r>
              <a:rPr lang="en-US" sz="2100" dirty="0"/>
              <a:t>Reduce distractions to improve persons ability to focus - if possible, turn down volume on radio, shut off lights and sound, move unnecessary people away</a:t>
            </a:r>
          </a:p>
          <a:p>
            <a:r>
              <a:rPr lang="en-US" sz="2100" dirty="0"/>
              <a:t>Give person regular breaks</a:t>
            </a:r>
          </a:p>
          <a:p>
            <a:endParaRPr lang="en-US" dirty="0"/>
          </a:p>
        </p:txBody>
      </p:sp>
    </p:spTree>
    <p:extLst>
      <p:ext uri="{BB962C8B-B14F-4D97-AF65-F5344CB8AC3E}">
        <p14:creationId xmlns:p14="http://schemas.microsoft.com/office/powerpoint/2010/main" val="24746830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330414"/>
            <a:ext cx="10353761" cy="981552"/>
          </a:xfrm>
        </p:spPr>
        <p:txBody>
          <a:bodyPr/>
          <a:lstStyle/>
          <a:p>
            <a:r>
              <a:rPr lang="en-US" dirty="0">
                <a:solidFill>
                  <a:srgbClr val="FFC000"/>
                </a:solidFill>
              </a:rPr>
              <a:t>Advocating outside the court Room</a:t>
            </a:r>
          </a:p>
        </p:txBody>
      </p:sp>
      <p:sp>
        <p:nvSpPr>
          <p:cNvPr id="3" name="Content Placeholder 2"/>
          <p:cNvSpPr>
            <a:spLocks noGrp="1"/>
          </p:cNvSpPr>
          <p:nvPr>
            <p:ph idx="1"/>
          </p:nvPr>
        </p:nvSpPr>
        <p:spPr>
          <a:xfrm>
            <a:off x="913795" y="1311965"/>
            <a:ext cx="10353762" cy="5208105"/>
          </a:xfrm>
        </p:spPr>
        <p:txBody>
          <a:bodyPr>
            <a:normAutofit/>
          </a:bodyPr>
          <a:lstStyle/>
          <a:p>
            <a:pPr marL="0" indent="0">
              <a:buNone/>
            </a:pPr>
            <a:r>
              <a:rPr lang="en-US" dirty="0"/>
              <a:t>To prevent your client from “falling through the cracks,” there are several services and systems both in and outside of the Court room that are helpful to be knowledgeable about: </a:t>
            </a:r>
          </a:p>
          <a:p>
            <a:pPr lvl="1"/>
            <a:r>
              <a:rPr lang="en-US" dirty="0"/>
              <a:t>There are several social services, like </a:t>
            </a:r>
            <a:r>
              <a:rPr lang="en-US" dirty="0">
                <a:solidFill>
                  <a:srgbClr val="00B0F0"/>
                </a:solidFill>
              </a:rPr>
              <a:t>Medicaid and Social Security </a:t>
            </a:r>
            <a:r>
              <a:rPr lang="en-US" dirty="0"/>
              <a:t>that can be crucial for individuals with I/DD to be connected to. </a:t>
            </a:r>
          </a:p>
          <a:p>
            <a:pPr marL="457200" lvl="1" indent="0">
              <a:buNone/>
            </a:pPr>
            <a:endParaRPr lang="en-US" dirty="0"/>
          </a:p>
          <a:p>
            <a:pPr lvl="1"/>
            <a:r>
              <a:rPr lang="en-US" dirty="0"/>
              <a:t>If you are working with school-aged clients, the client may need an Individualized Education Plan (“IEP”) or 504 Accommodations in the classroom to better facilitate learning and behavior at school. </a:t>
            </a:r>
          </a:p>
          <a:p>
            <a:pPr lvl="1"/>
            <a:endParaRPr lang="en-US" dirty="0"/>
          </a:p>
          <a:p>
            <a:pPr lvl="1"/>
            <a:r>
              <a:rPr lang="en-US" dirty="0"/>
              <a:t>Accommodations can be requested for your client in the court room under the ADA.</a:t>
            </a:r>
          </a:p>
          <a:p>
            <a:pPr lvl="2"/>
            <a:r>
              <a:rPr lang="en-US" dirty="0"/>
              <a:t>Speak to the Judicial Administrator in your district to request accommodations or to inquire about the procedure to request accommodations for your client. </a:t>
            </a:r>
          </a:p>
          <a:p>
            <a:pPr lvl="2"/>
            <a:endParaRPr lang="en-US" dirty="0"/>
          </a:p>
        </p:txBody>
      </p:sp>
    </p:spTree>
    <p:extLst>
      <p:ext uri="{BB962C8B-B14F-4D97-AF65-F5344CB8AC3E}">
        <p14:creationId xmlns:p14="http://schemas.microsoft.com/office/powerpoint/2010/main" val="1946755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38539"/>
            <a:ext cx="10353761" cy="874644"/>
          </a:xfrm>
        </p:spPr>
        <p:txBody>
          <a:bodyPr/>
          <a:lstStyle/>
          <a:p>
            <a:r>
              <a:rPr lang="en-US" dirty="0">
                <a:solidFill>
                  <a:srgbClr val="00B0F0"/>
                </a:solidFill>
              </a:rPr>
              <a:t>Medicaid waivers &amp; Transitions</a:t>
            </a:r>
          </a:p>
        </p:txBody>
      </p:sp>
      <p:sp>
        <p:nvSpPr>
          <p:cNvPr id="3" name="Content Placeholder 2"/>
          <p:cNvSpPr>
            <a:spLocks noGrp="1"/>
          </p:cNvSpPr>
          <p:nvPr>
            <p:ph idx="1"/>
          </p:nvPr>
        </p:nvSpPr>
        <p:spPr>
          <a:xfrm>
            <a:off x="599355" y="1126435"/>
            <a:ext cx="10668202" cy="5612462"/>
          </a:xfrm>
        </p:spPr>
        <p:txBody>
          <a:bodyPr>
            <a:normAutofit fontScale="85000" lnSpcReduction="20000"/>
          </a:bodyPr>
          <a:lstStyle/>
          <a:p>
            <a:pPr marL="0" indent="0">
              <a:buNone/>
            </a:pPr>
            <a:r>
              <a:rPr lang="en-US" sz="2400" b="1" u="sng" dirty="0">
                <a:solidFill>
                  <a:srgbClr val="FFC000"/>
                </a:solidFill>
              </a:rPr>
              <a:t>CHILDREN</a:t>
            </a:r>
            <a:endParaRPr lang="en-US" b="1" u="sng" dirty="0"/>
          </a:p>
          <a:p>
            <a:r>
              <a:rPr lang="en-US" dirty="0"/>
              <a:t>CES – Children’s Extensive Support Waiver</a:t>
            </a:r>
          </a:p>
          <a:p>
            <a:pPr lvl="1"/>
            <a:r>
              <a:rPr lang="en-US" dirty="0"/>
              <a:t>For children, 18 and younger with I/DD</a:t>
            </a:r>
          </a:p>
          <a:p>
            <a:pPr lvl="1"/>
            <a:r>
              <a:rPr lang="en-US" dirty="0"/>
              <a:t>Services from behavioral services and assistive technology to respite and homemaker services.</a:t>
            </a:r>
          </a:p>
          <a:p>
            <a:r>
              <a:rPr lang="en-US" dirty="0"/>
              <a:t>CHRP –Children’s Habilitation Residential Program</a:t>
            </a:r>
          </a:p>
          <a:p>
            <a:pPr lvl="1"/>
            <a:r>
              <a:rPr lang="en-US" dirty="0"/>
              <a:t>For Children, 18 and younger </a:t>
            </a:r>
          </a:p>
          <a:p>
            <a:pPr lvl="1"/>
            <a:r>
              <a:rPr lang="en-US" dirty="0"/>
              <a:t>Residential services for children &amp; youth in foster care who have a DD and very high needs. </a:t>
            </a:r>
          </a:p>
          <a:p>
            <a:pPr lvl="1"/>
            <a:r>
              <a:rPr lang="en-US" dirty="0"/>
              <a:t>Transition to DD/Comp Waiver Services </a:t>
            </a:r>
          </a:p>
          <a:p>
            <a:pPr marL="0" indent="0">
              <a:buNone/>
            </a:pPr>
            <a:r>
              <a:rPr lang="en-US" sz="2400" b="1" u="sng" dirty="0">
                <a:solidFill>
                  <a:srgbClr val="FFC000"/>
                </a:solidFill>
              </a:rPr>
              <a:t>ADULTS</a:t>
            </a:r>
          </a:p>
          <a:p>
            <a:r>
              <a:rPr lang="en-US" dirty="0"/>
              <a:t>SLS – Supported Living Services</a:t>
            </a:r>
          </a:p>
          <a:p>
            <a:r>
              <a:rPr lang="en-US" dirty="0"/>
              <a:t>Comp/DD – Comprehensive/Developmental Disability </a:t>
            </a:r>
          </a:p>
          <a:p>
            <a:pPr lvl="1"/>
            <a:r>
              <a:rPr lang="en-US" dirty="0"/>
              <a:t>24 hour care</a:t>
            </a:r>
          </a:p>
          <a:p>
            <a:pPr lvl="1"/>
            <a:r>
              <a:rPr lang="en-US" dirty="0"/>
              <a:t>Provides residential funding &amp; support </a:t>
            </a:r>
          </a:p>
          <a:p>
            <a:pPr lvl="1"/>
            <a:r>
              <a:rPr lang="en-US" dirty="0"/>
              <a:t>Lengthy waiting list (years); if homeless, however, can qualify for emergency Comp Waiver</a:t>
            </a:r>
          </a:p>
          <a:p>
            <a:r>
              <a:rPr lang="en-US" dirty="0"/>
              <a:t>EBD – Elderly, Blind, Disabled </a:t>
            </a:r>
          </a:p>
          <a:p>
            <a:r>
              <a:rPr lang="en-US" dirty="0"/>
              <a:t>BI – Brain Injury </a:t>
            </a:r>
          </a:p>
          <a:p>
            <a:pPr marL="457200" lvl="1" indent="0">
              <a:buNone/>
            </a:pPr>
            <a:endParaRPr lang="en-US" dirty="0"/>
          </a:p>
        </p:txBody>
      </p:sp>
    </p:spTree>
    <p:extLst>
      <p:ext uri="{BB962C8B-B14F-4D97-AF65-F5344CB8AC3E}">
        <p14:creationId xmlns:p14="http://schemas.microsoft.com/office/powerpoint/2010/main" val="5770260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begin Medicaid application and Medicaid waiver process</a:t>
            </a:r>
          </a:p>
        </p:txBody>
      </p:sp>
      <p:sp>
        <p:nvSpPr>
          <p:cNvPr id="3" name="Content Placeholder 2"/>
          <p:cNvSpPr>
            <a:spLocks noGrp="1"/>
          </p:cNvSpPr>
          <p:nvPr>
            <p:ph idx="1"/>
          </p:nvPr>
        </p:nvSpPr>
        <p:spPr>
          <a:xfrm>
            <a:off x="913795" y="1935921"/>
            <a:ext cx="10353762" cy="4517887"/>
          </a:xfrm>
        </p:spPr>
        <p:txBody>
          <a:bodyPr>
            <a:normAutofit/>
          </a:bodyPr>
          <a:lstStyle/>
          <a:p>
            <a:r>
              <a:rPr lang="en-US" dirty="0"/>
              <a:t>Medicaid in Colorado is now known as Health First Colorado (beginning in July, 2016)</a:t>
            </a:r>
          </a:p>
          <a:p>
            <a:r>
              <a:rPr lang="en-US" dirty="0"/>
              <a:t>Apply through the State of Colorado - </a:t>
            </a:r>
            <a:r>
              <a:rPr lang="en-US" dirty="0">
                <a:hlinkClick r:id="rId2"/>
              </a:rPr>
              <a:t>www.colorado.gov/hcpf</a:t>
            </a:r>
            <a:endParaRPr lang="en-US" dirty="0"/>
          </a:p>
          <a:p>
            <a:pPr lvl="1"/>
            <a:r>
              <a:rPr lang="en-US" dirty="0"/>
              <a:t>Requirements – Income Based (there is a “buy-in” option as well)</a:t>
            </a:r>
          </a:p>
          <a:p>
            <a:pPr lvl="1"/>
            <a:r>
              <a:rPr lang="en-US" dirty="0"/>
              <a:t>Adult Waivers: Supported Living Services (SLS), Developmental Disability (DD or Comp), Options for Long Term Care – Elderly, Blind, Disabled (EBD), or Brain Injury (BI) </a:t>
            </a:r>
          </a:p>
          <a:p>
            <a:pPr lvl="1"/>
            <a:r>
              <a:rPr lang="en-US" dirty="0"/>
              <a:t>CHRP – Children’s Waiver</a:t>
            </a:r>
          </a:p>
          <a:p>
            <a:pPr lvl="1"/>
            <a:r>
              <a:rPr lang="en-US" dirty="0"/>
              <a:t>These waivers provide additional services like Day Program, In-Home care, Personal Care Attendants, etc. </a:t>
            </a:r>
          </a:p>
          <a:p>
            <a:pPr lvl="1"/>
            <a:r>
              <a:rPr lang="en-US" dirty="0"/>
              <a:t>Apply through either the CCB (for SLS &amp; DD/Comp) or for EBD &amp; BI through your county’s Department of Human Services </a:t>
            </a:r>
          </a:p>
          <a:p>
            <a:endParaRPr lang="en-US" dirty="0"/>
          </a:p>
        </p:txBody>
      </p:sp>
    </p:spTree>
    <p:extLst>
      <p:ext uri="{BB962C8B-B14F-4D97-AF65-F5344CB8AC3E}">
        <p14:creationId xmlns:p14="http://schemas.microsoft.com/office/powerpoint/2010/main" val="2830300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0"/>
            <a:ext cx="10353761" cy="887897"/>
          </a:xfrm>
        </p:spPr>
        <p:txBody>
          <a:bodyPr>
            <a:normAutofit/>
          </a:bodyPr>
          <a:lstStyle/>
          <a:p>
            <a:r>
              <a:rPr lang="en-US" dirty="0">
                <a:solidFill>
                  <a:schemeClr val="tx2">
                    <a:lumMod val="75000"/>
                  </a:schemeClr>
                </a:solidFill>
              </a:rPr>
              <a:t>Social security </a:t>
            </a:r>
          </a:p>
        </p:txBody>
      </p:sp>
      <p:sp>
        <p:nvSpPr>
          <p:cNvPr id="3" name="Content Placeholder 2"/>
          <p:cNvSpPr>
            <a:spLocks noGrp="1"/>
          </p:cNvSpPr>
          <p:nvPr>
            <p:ph idx="1"/>
          </p:nvPr>
        </p:nvSpPr>
        <p:spPr>
          <a:xfrm>
            <a:off x="913795" y="887897"/>
            <a:ext cx="10353762" cy="5870712"/>
          </a:xfrm>
        </p:spPr>
        <p:txBody>
          <a:bodyPr>
            <a:normAutofit/>
          </a:bodyPr>
          <a:lstStyle/>
          <a:p>
            <a:r>
              <a:rPr lang="en-US" dirty="0">
                <a:solidFill>
                  <a:srgbClr val="FFC000"/>
                </a:solidFill>
              </a:rPr>
              <a:t>Social Security Disability Income (SSDI) </a:t>
            </a:r>
            <a:r>
              <a:rPr lang="en-US" dirty="0"/>
              <a:t>– Pay - In</a:t>
            </a:r>
          </a:p>
          <a:p>
            <a:pPr lvl="1"/>
            <a:r>
              <a:rPr lang="en-US" dirty="0"/>
              <a:t>Adult </a:t>
            </a:r>
          </a:p>
          <a:p>
            <a:pPr lvl="1"/>
            <a:r>
              <a:rPr lang="en-US" dirty="0"/>
              <a:t>Children (death benefits)</a:t>
            </a:r>
          </a:p>
          <a:p>
            <a:r>
              <a:rPr lang="en-US" dirty="0">
                <a:solidFill>
                  <a:srgbClr val="FFC000"/>
                </a:solidFill>
              </a:rPr>
              <a:t>Supplemental Social Security Income (SSI) </a:t>
            </a:r>
            <a:r>
              <a:rPr lang="en-US" dirty="0"/>
              <a:t>– Need based</a:t>
            </a:r>
          </a:p>
          <a:p>
            <a:pPr lvl="1"/>
            <a:r>
              <a:rPr lang="en-US" dirty="0"/>
              <a:t>Adult </a:t>
            </a:r>
          </a:p>
          <a:p>
            <a:pPr lvl="1"/>
            <a:r>
              <a:rPr lang="en-US" dirty="0"/>
              <a:t>Children: children </a:t>
            </a:r>
          </a:p>
          <a:p>
            <a:pPr marL="457200" lvl="1" indent="0">
              <a:buNone/>
            </a:pPr>
            <a:endParaRPr lang="en-US" dirty="0"/>
          </a:p>
          <a:p>
            <a:r>
              <a:rPr lang="en-US" dirty="0"/>
              <a:t>Federal Program, but managed through local offices. Apply either online or call your local Social Security Administration Office. If you are going in person (recommended) be prepared for long wait times, even if you’re reason for going is simply to turn in forms. </a:t>
            </a:r>
          </a:p>
        </p:txBody>
      </p:sp>
    </p:spTree>
    <p:extLst>
      <p:ext uri="{BB962C8B-B14F-4D97-AF65-F5344CB8AC3E}">
        <p14:creationId xmlns:p14="http://schemas.microsoft.com/office/powerpoint/2010/main" val="26892785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1"/>
            <a:ext cx="10353761" cy="1033670"/>
          </a:xfrm>
        </p:spPr>
        <p:txBody>
          <a:bodyPr/>
          <a:lstStyle/>
          <a:p>
            <a:r>
              <a:rPr lang="en-US" dirty="0"/>
              <a:t>CO Service System </a:t>
            </a:r>
            <a:br>
              <a:rPr lang="en-US" dirty="0"/>
            </a:br>
            <a:r>
              <a:rPr lang="en-US" dirty="0"/>
              <a:t>for People with I/DD</a:t>
            </a:r>
          </a:p>
        </p:txBody>
      </p:sp>
      <p:sp>
        <p:nvSpPr>
          <p:cNvPr id="3" name="Content Placeholder 2"/>
          <p:cNvSpPr>
            <a:spLocks noGrp="1"/>
          </p:cNvSpPr>
          <p:nvPr>
            <p:ph idx="1"/>
          </p:nvPr>
        </p:nvSpPr>
        <p:spPr>
          <a:xfrm>
            <a:off x="913795" y="1749287"/>
            <a:ext cx="10353762" cy="4651513"/>
          </a:xfrm>
        </p:spPr>
        <p:txBody>
          <a:bodyPr>
            <a:normAutofit lnSpcReduction="10000"/>
          </a:bodyPr>
          <a:lstStyle/>
          <a:p>
            <a:r>
              <a:rPr lang="en-US" b="1" u="sng" dirty="0">
                <a:solidFill>
                  <a:srgbClr val="00B0F0"/>
                </a:solidFill>
              </a:rPr>
              <a:t>Division for Intellectual/Developmental Disabilities (DIDD)</a:t>
            </a:r>
            <a:r>
              <a:rPr lang="en-US" b="1" u="sng" dirty="0"/>
              <a:t> </a:t>
            </a:r>
            <a:r>
              <a:rPr lang="en-US" dirty="0"/>
              <a:t>is the State office that sets direction, funding and operation of services to people with I/DD in CO</a:t>
            </a:r>
          </a:p>
          <a:p>
            <a:r>
              <a:rPr lang="en-US" dirty="0"/>
              <a:t>Locally, services are coordinated by a </a:t>
            </a:r>
            <a:r>
              <a:rPr lang="en-US" b="1" u="sng" dirty="0">
                <a:solidFill>
                  <a:srgbClr val="00B0F0"/>
                </a:solidFill>
              </a:rPr>
              <a:t>Community Centered Board (CCB</a:t>
            </a:r>
            <a:r>
              <a:rPr lang="en-US" b="1" dirty="0">
                <a:solidFill>
                  <a:srgbClr val="00B0F0"/>
                </a:solidFill>
              </a:rPr>
              <a:t>).  </a:t>
            </a:r>
            <a:r>
              <a:rPr lang="en-US" dirty="0"/>
              <a:t>There are 20 CCB’s in CO: in Larimer County the CCB is called Foothills Gateway, in Weld County the CCB is called Envision, Denver has many, such as Developmental Pathways. In Colorado Springs it is called</a:t>
            </a:r>
          </a:p>
          <a:p>
            <a:r>
              <a:rPr lang="en-US" dirty="0"/>
              <a:t>Potential services through waivers include respite, supported employment, day program, personal care assistance for daily living activities, alternative therapies, community based residential services, and case management </a:t>
            </a:r>
          </a:p>
          <a:p>
            <a:r>
              <a:rPr lang="en-US" dirty="0"/>
              <a:t>Services are also provided in Regional Centers which are under the CO Department of Human Services. These are institutional residential settings that serve people who have the most intensive needs.</a:t>
            </a:r>
          </a:p>
          <a:p>
            <a:endParaRPr lang="en-US" dirty="0"/>
          </a:p>
        </p:txBody>
      </p:sp>
    </p:spTree>
    <p:extLst>
      <p:ext uri="{BB962C8B-B14F-4D97-AF65-F5344CB8AC3E}">
        <p14:creationId xmlns:p14="http://schemas.microsoft.com/office/powerpoint/2010/main" val="31310079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715617"/>
          </a:xfrm>
        </p:spPr>
        <p:txBody>
          <a:bodyPr/>
          <a:lstStyle/>
          <a:p>
            <a:r>
              <a:rPr lang="en-US" dirty="0"/>
              <a:t>Social services resources</a:t>
            </a:r>
          </a:p>
        </p:txBody>
      </p:sp>
      <p:sp>
        <p:nvSpPr>
          <p:cNvPr id="3" name="Content Placeholder 2"/>
          <p:cNvSpPr>
            <a:spLocks noGrp="1"/>
          </p:cNvSpPr>
          <p:nvPr>
            <p:ph idx="1"/>
          </p:nvPr>
        </p:nvSpPr>
        <p:spPr>
          <a:xfrm>
            <a:off x="913795" y="1325217"/>
            <a:ext cx="10353762" cy="5102087"/>
          </a:xfrm>
        </p:spPr>
        <p:txBody>
          <a:bodyPr>
            <a:normAutofit/>
          </a:bodyPr>
          <a:lstStyle/>
          <a:p>
            <a:r>
              <a:rPr lang="en-US" dirty="0"/>
              <a:t>If you suspect an adult client you are working with has an intellectual or developmental disability, they may be eligible (or already receiving) important resources and benefits to assist with healthcare and the cost of living. </a:t>
            </a:r>
          </a:p>
          <a:p>
            <a:pPr marL="0" indent="0">
              <a:buNone/>
            </a:pPr>
            <a:endParaRPr lang="en-US" dirty="0"/>
          </a:p>
          <a:p>
            <a:r>
              <a:rPr lang="en-US" dirty="0"/>
              <a:t>Some good places to start with resources and benefits are Medicaid and Social Security. County Department of Human Services are great places to start as well for benefits like food assistance, utility bill assistance, and other government assistance.</a:t>
            </a:r>
          </a:p>
          <a:p>
            <a:endParaRPr lang="en-US" dirty="0"/>
          </a:p>
          <a:p>
            <a:r>
              <a:rPr lang="en-US" dirty="0"/>
              <a:t>United Way has a great list of local resources on their website,  2-1-1. The local office on Aging is often a great hub of community resources that can point you in the right direction for services like housing and food assistance. </a:t>
            </a:r>
          </a:p>
          <a:p>
            <a:pPr marL="0" indent="0">
              <a:buNone/>
            </a:pPr>
            <a:endParaRPr lang="en-US" dirty="0"/>
          </a:p>
        </p:txBody>
      </p:sp>
    </p:spTree>
    <p:extLst>
      <p:ext uri="{BB962C8B-B14F-4D97-AF65-F5344CB8AC3E}">
        <p14:creationId xmlns:p14="http://schemas.microsoft.com/office/powerpoint/2010/main" val="9554003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642897"/>
          </a:xfrm>
        </p:spPr>
        <p:txBody>
          <a:bodyPr/>
          <a:lstStyle/>
          <a:p>
            <a:r>
              <a:rPr lang="en-US" dirty="0">
                <a:solidFill>
                  <a:srgbClr val="00B0F0"/>
                </a:solidFill>
              </a:rPr>
              <a:t>Resources – Agencies specific to </a:t>
            </a:r>
            <a:r>
              <a:rPr lang="en-US" dirty="0" err="1">
                <a:solidFill>
                  <a:srgbClr val="00B0F0"/>
                </a:solidFill>
              </a:rPr>
              <a:t>i</a:t>
            </a:r>
            <a:r>
              <a:rPr lang="en-US" dirty="0">
                <a:solidFill>
                  <a:srgbClr val="00B0F0"/>
                </a:solidFill>
              </a:rPr>
              <a:t>/</a:t>
            </a:r>
            <a:r>
              <a:rPr lang="en-US" dirty="0" err="1">
                <a:solidFill>
                  <a:srgbClr val="00B0F0"/>
                </a:solidFill>
              </a:rPr>
              <a:t>dd</a:t>
            </a:r>
            <a:endParaRPr lang="en-US" dirty="0">
              <a:solidFill>
                <a:srgbClr val="00B0F0"/>
              </a:solidFill>
            </a:endParaRPr>
          </a:p>
        </p:txBody>
      </p:sp>
      <p:sp>
        <p:nvSpPr>
          <p:cNvPr id="3" name="Content Placeholder 2"/>
          <p:cNvSpPr>
            <a:spLocks noGrp="1"/>
          </p:cNvSpPr>
          <p:nvPr>
            <p:ph idx="1"/>
          </p:nvPr>
        </p:nvSpPr>
        <p:spPr>
          <a:xfrm>
            <a:off x="852323" y="1198710"/>
            <a:ext cx="10353762" cy="5397146"/>
          </a:xfrm>
        </p:spPr>
        <p:txBody>
          <a:bodyPr>
            <a:normAutofit fontScale="92500" lnSpcReduction="20000"/>
          </a:bodyPr>
          <a:lstStyle/>
          <a:p>
            <a:r>
              <a:rPr lang="en-US" sz="2200" dirty="0"/>
              <a:t>Remember, there are experts who can help you when you have questions. You are not expected to be an expert on I/DD. </a:t>
            </a:r>
          </a:p>
          <a:p>
            <a:r>
              <a:rPr lang="en-US" sz="2200" dirty="0"/>
              <a:t>Utilize family, direct care providers, therapists, and school staff for supportive and background information. </a:t>
            </a:r>
          </a:p>
          <a:p>
            <a:r>
              <a:rPr lang="en-US" sz="2200" dirty="0"/>
              <a:t>For more information you can visit or contact: </a:t>
            </a:r>
          </a:p>
          <a:p>
            <a:pPr lvl="1"/>
            <a:r>
              <a:rPr lang="en-US" sz="2400" dirty="0">
                <a:solidFill>
                  <a:srgbClr val="FFC000"/>
                </a:solidFill>
              </a:rPr>
              <a:t>The</a:t>
            </a:r>
            <a:r>
              <a:rPr lang="en-US" sz="2400" dirty="0"/>
              <a:t> </a:t>
            </a:r>
            <a:r>
              <a:rPr lang="en-US" sz="2400" dirty="0">
                <a:solidFill>
                  <a:srgbClr val="FFC000"/>
                </a:solidFill>
              </a:rPr>
              <a:t>Arc of the United States </a:t>
            </a:r>
            <a:r>
              <a:rPr lang="en-US" sz="2400" dirty="0"/>
              <a:t>- </a:t>
            </a:r>
            <a:r>
              <a:rPr lang="en-US" sz="2400" dirty="0">
                <a:hlinkClick r:id="rId2"/>
              </a:rPr>
              <a:t>www.thearc.org</a:t>
            </a:r>
            <a:endParaRPr lang="en-US" sz="2400" dirty="0"/>
          </a:p>
          <a:p>
            <a:pPr lvl="1"/>
            <a:r>
              <a:rPr lang="en-US" sz="2400" dirty="0">
                <a:solidFill>
                  <a:srgbClr val="FFC000"/>
                </a:solidFill>
              </a:rPr>
              <a:t>The Arc of the U.S.: National Center on Criminal Justice and Disability</a:t>
            </a:r>
            <a:r>
              <a:rPr lang="en-US" sz="2400" dirty="0"/>
              <a:t>:      A national clearinghouse for information and training on the topic of people with I/DD as victims, witnesses, and suspects or offenders of crime  </a:t>
            </a:r>
            <a:r>
              <a:rPr lang="en-US" sz="2400" dirty="0">
                <a:hlinkClick r:id="rId3"/>
              </a:rPr>
              <a:t>www.thearc.org/NCCJD</a:t>
            </a:r>
            <a:r>
              <a:rPr lang="en-US" sz="2400" dirty="0"/>
              <a:t> </a:t>
            </a:r>
          </a:p>
          <a:p>
            <a:pPr lvl="1"/>
            <a:r>
              <a:rPr lang="en-US" sz="2400" dirty="0">
                <a:solidFill>
                  <a:srgbClr val="FFC000"/>
                </a:solidFill>
              </a:rPr>
              <a:t>Local Arc Chapter </a:t>
            </a:r>
            <a:r>
              <a:rPr lang="en-US" sz="2400" dirty="0"/>
              <a:t>(Pikes Peak, Larimer, Weld, ACL in Boulder, Advocacy Denver) </a:t>
            </a:r>
          </a:p>
          <a:p>
            <a:pPr lvl="1"/>
            <a:r>
              <a:rPr lang="en-US" sz="2400" dirty="0"/>
              <a:t>The State of Colorado-  </a:t>
            </a:r>
            <a:r>
              <a:rPr lang="en-US" sz="2400" dirty="0">
                <a:solidFill>
                  <a:srgbClr val="FFC000"/>
                </a:solidFill>
              </a:rPr>
              <a:t>Division of Intellectual and Developmental Disabilities </a:t>
            </a:r>
            <a:r>
              <a:rPr lang="en-US" sz="2400" dirty="0"/>
              <a:t>(DIDD)</a:t>
            </a:r>
          </a:p>
          <a:p>
            <a:pPr lvl="1"/>
            <a:endParaRPr lang="en-US" dirty="0"/>
          </a:p>
        </p:txBody>
      </p:sp>
    </p:spTree>
    <p:extLst>
      <p:ext uri="{BB962C8B-B14F-4D97-AF65-F5344CB8AC3E}">
        <p14:creationId xmlns:p14="http://schemas.microsoft.com/office/powerpoint/2010/main" val="18652639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A027C7-6F7D-4F1E-97C2-4ACC4155B1DE}"/>
              </a:ext>
            </a:extLst>
          </p:cNvPr>
          <p:cNvSpPr>
            <a:spLocks noGrp="1"/>
          </p:cNvSpPr>
          <p:nvPr>
            <p:ph type="title"/>
          </p:nvPr>
        </p:nvSpPr>
        <p:spPr/>
        <p:txBody>
          <a:bodyPr/>
          <a:lstStyle/>
          <a:p>
            <a:r>
              <a:rPr lang="en-US" dirty="0">
                <a:solidFill>
                  <a:srgbClr val="00B0F0"/>
                </a:solidFill>
              </a:rPr>
              <a:t>CASE EXAMPLE </a:t>
            </a:r>
          </a:p>
        </p:txBody>
      </p:sp>
      <p:sp>
        <p:nvSpPr>
          <p:cNvPr id="3" name="Content Placeholder 2">
            <a:extLst>
              <a:ext uri="{FF2B5EF4-FFF2-40B4-BE49-F238E27FC236}">
                <a16:creationId xmlns:a16="http://schemas.microsoft.com/office/drawing/2014/main" xmlns="" id="{426B1C07-DB13-4E43-9401-BAE698F84A3F}"/>
              </a:ext>
            </a:extLst>
          </p:cNvPr>
          <p:cNvSpPr>
            <a:spLocks noGrp="1"/>
          </p:cNvSpPr>
          <p:nvPr>
            <p:ph idx="1"/>
          </p:nvPr>
        </p:nvSpPr>
        <p:spPr>
          <a:xfrm>
            <a:off x="913795" y="1935921"/>
            <a:ext cx="10353762" cy="3855279"/>
          </a:xfrm>
        </p:spPr>
        <p:txBody>
          <a:bodyPr>
            <a:normAutofit/>
          </a:bodyPr>
          <a:lstStyle/>
          <a:p>
            <a:r>
              <a:rPr lang="en-US" sz="4000" dirty="0"/>
              <a:t>What happens when an intellectual or developmental disability goes unnoticed, or is not addressed? </a:t>
            </a:r>
          </a:p>
        </p:txBody>
      </p:sp>
    </p:spTree>
    <p:extLst>
      <p:ext uri="{BB962C8B-B14F-4D97-AF65-F5344CB8AC3E}">
        <p14:creationId xmlns:p14="http://schemas.microsoft.com/office/powerpoint/2010/main" val="37503460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652561CC-BBAE-41B6-A5E8-FAF73A5FE64C}"/>
              </a:ext>
            </a:extLst>
          </p:cNvPr>
          <p:cNvPicPr>
            <a:picLocks noChangeAspect="1"/>
          </p:cNvPicPr>
          <p:nvPr/>
        </p:nvPicPr>
        <p:blipFill>
          <a:blip r:embed="rId2"/>
          <a:stretch>
            <a:fillRect/>
          </a:stretch>
        </p:blipFill>
        <p:spPr>
          <a:xfrm>
            <a:off x="9221962" y="1846749"/>
            <a:ext cx="2850280" cy="3263133"/>
          </a:xfrm>
          <a:prstGeom prst="rect">
            <a:avLst/>
          </a:prstGeom>
        </p:spPr>
      </p:pic>
      <p:sp>
        <p:nvSpPr>
          <p:cNvPr id="2" name="Rectangle 1">
            <a:extLst>
              <a:ext uri="{FF2B5EF4-FFF2-40B4-BE49-F238E27FC236}">
                <a16:creationId xmlns:a16="http://schemas.microsoft.com/office/drawing/2014/main" xmlns="" id="{DE69EAC8-F94A-4B6D-BE66-C867C1B6ABAD}"/>
              </a:ext>
            </a:extLst>
          </p:cNvPr>
          <p:cNvSpPr/>
          <p:nvPr/>
        </p:nvSpPr>
        <p:spPr>
          <a:xfrm>
            <a:off x="410817" y="283880"/>
            <a:ext cx="11410122" cy="1812419"/>
          </a:xfrm>
          <a:prstGeom prst="rect">
            <a:avLst/>
          </a:prstGeom>
        </p:spPr>
        <p:txBody>
          <a:bodyPr wrap="square">
            <a:spAutoFit/>
          </a:bodyPr>
          <a:lstStyle/>
          <a:p>
            <a:pPr algn="ctr">
              <a:lnSpc>
                <a:spcPct val="107000"/>
              </a:lnSpc>
              <a:spcAft>
                <a:spcPts val="800"/>
              </a:spcAft>
            </a:pPr>
            <a:r>
              <a:rPr lang="en-US" sz="3200" b="1" u="sng" dirty="0">
                <a:latin typeface="Arial" panose="020B0604020202020204" pitchFamily="34" charset="0"/>
                <a:ea typeface="Calibri" panose="020F0502020204030204" pitchFamily="34" charset="0"/>
                <a:cs typeface="Arial" panose="020B0604020202020204" pitchFamily="34" charset="0"/>
              </a:rPr>
              <a:t>CASE EXAMPLE OF A DEVELOPMENTAL DISABILITY WITHOUT AN INTELLECTUAL DISABILITY</a:t>
            </a: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US" sz="2800" dirty="0">
              <a:latin typeface="Arial" panose="020B0604020202020204" pitchFamily="34" charset="0"/>
              <a:ea typeface="Calibri" panose="020F0502020204030204" pitchFamily="34" charset="0"/>
              <a:cs typeface="Arial" panose="020B0604020202020204" pitchFamily="34" charset="0"/>
            </a:endParaRPr>
          </a:p>
        </p:txBody>
      </p:sp>
      <p:sp>
        <p:nvSpPr>
          <p:cNvPr id="4" name="Rectangle 3">
            <a:extLst>
              <a:ext uri="{FF2B5EF4-FFF2-40B4-BE49-F238E27FC236}">
                <a16:creationId xmlns:a16="http://schemas.microsoft.com/office/drawing/2014/main" xmlns="" id="{F760CC11-5E66-4E84-B4E7-53F00896ECC7}"/>
              </a:ext>
            </a:extLst>
          </p:cNvPr>
          <p:cNvSpPr/>
          <p:nvPr/>
        </p:nvSpPr>
        <p:spPr>
          <a:xfrm>
            <a:off x="410817" y="1364188"/>
            <a:ext cx="9459324" cy="5493812"/>
          </a:xfrm>
          <a:prstGeom prst="rect">
            <a:avLst/>
          </a:prstGeom>
        </p:spPr>
        <p:txBody>
          <a:bodyPr wrap="square">
            <a:spAutoFit/>
          </a:bodyPr>
          <a:lstStyle/>
          <a:p>
            <a:r>
              <a:rPr lang="en-US" sz="2700" dirty="0">
                <a:latin typeface="Arial" panose="020B0604020202020204" pitchFamily="34" charset="0"/>
                <a:cs typeface="Arial" panose="020B0604020202020204" pitchFamily="34" charset="0"/>
              </a:rPr>
              <a:t>Duration of the case: 5 + years</a:t>
            </a:r>
          </a:p>
          <a:p>
            <a:r>
              <a:rPr lang="en-US" sz="2700" dirty="0">
                <a:latin typeface="Arial" panose="020B0604020202020204" pitchFamily="34" charset="0"/>
                <a:cs typeface="Arial" panose="020B0604020202020204" pitchFamily="34" charset="0"/>
              </a:rPr>
              <a:t>Out of control behaviors – angry, impulsive, assaultive, destructive- unable to maintain in home, community and school settings. Poor relationships.</a:t>
            </a:r>
          </a:p>
          <a:p>
            <a:endParaRPr lang="en-US" sz="2700" dirty="0">
              <a:latin typeface="Arial" panose="020B0604020202020204" pitchFamily="34" charset="0"/>
              <a:cs typeface="Arial" panose="020B0604020202020204" pitchFamily="34" charset="0"/>
            </a:endParaRPr>
          </a:p>
          <a:p>
            <a:r>
              <a:rPr lang="en-US" sz="2700" dirty="0">
                <a:latin typeface="Arial" panose="020B0604020202020204" pitchFamily="34" charset="0"/>
                <a:cs typeface="Arial" panose="020B0604020202020204" pitchFamily="34" charset="0"/>
              </a:rPr>
              <a:t>Started as a juvenile delinquency case assault and destruction of property and a complaint for revocation of probation was pending.</a:t>
            </a:r>
          </a:p>
          <a:p>
            <a:endParaRPr lang="en-US" sz="2700" dirty="0">
              <a:latin typeface="Arial" panose="020B0604020202020204" pitchFamily="34" charset="0"/>
              <a:cs typeface="Arial" panose="020B0604020202020204" pitchFamily="34" charset="0"/>
            </a:endParaRPr>
          </a:p>
          <a:p>
            <a:r>
              <a:rPr lang="en-US" sz="2700" dirty="0">
                <a:latin typeface="Arial" panose="020B0604020202020204" pitchFamily="34" charset="0"/>
                <a:cs typeface="Arial" panose="020B0604020202020204" pitchFamily="34" charset="0"/>
              </a:rPr>
              <a:t>Adoptive parents were extremely invested and supportive using their own finances and insurance to seek treatment in various facilities both in state and out of state prior to my involvement. </a:t>
            </a:r>
          </a:p>
        </p:txBody>
      </p:sp>
    </p:spTree>
    <p:extLst>
      <p:ext uri="{BB962C8B-B14F-4D97-AF65-F5344CB8AC3E}">
        <p14:creationId xmlns:p14="http://schemas.microsoft.com/office/powerpoint/2010/main" val="176643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5760" y="609600"/>
            <a:ext cx="4595853" cy="5603310"/>
          </a:xfrm>
        </p:spPr>
        <p:txBody>
          <a:bodyPr>
            <a:normAutofit/>
          </a:bodyPr>
          <a:lstStyle/>
          <a:p>
            <a:r>
              <a:rPr lang="en-US" sz="3600" dirty="0"/>
              <a:t>What is an  Intellectual/</a:t>
            </a:r>
            <a:br>
              <a:rPr lang="en-US" sz="3600" dirty="0"/>
            </a:br>
            <a:r>
              <a:rPr lang="en-US" sz="3600" dirty="0"/>
              <a:t>Developmental </a:t>
            </a:r>
            <a:br>
              <a:rPr lang="en-US" sz="3600" dirty="0"/>
            </a:br>
            <a:r>
              <a:rPr lang="en-US" sz="3600" dirty="0"/>
              <a:t>Disability (I/DD)?</a:t>
            </a:r>
            <a:r>
              <a:rPr lang="en-US" sz="3200" dirty="0"/>
              <a:t/>
            </a:r>
            <a:br>
              <a:rPr lang="en-US" sz="3200" dirty="0"/>
            </a:br>
            <a:endParaRPr lang="en-US" sz="3200" dirty="0"/>
          </a:p>
        </p:txBody>
      </p:sp>
      <p:graphicFrame>
        <p:nvGraphicFramePr>
          <p:cNvPr id="15" name="Content Placeholder 5"/>
          <p:cNvGraphicFramePr>
            <a:graphicFrameLocks noGrp="1"/>
          </p:cNvGraphicFramePr>
          <p:nvPr>
            <p:ph idx="1"/>
            <p:extLst>
              <p:ext uri="{D42A27DB-BD31-4B8C-83A1-F6EECF244321}">
                <p14:modId xmlns:p14="http://schemas.microsoft.com/office/powerpoint/2010/main" val="1910449193"/>
              </p:ext>
            </p:extLst>
          </p:nvPr>
        </p:nvGraphicFramePr>
        <p:xfrm>
          <a:off x="5127625" y="1114425"/>
          <a:ext cx="5924550" cy="4629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403340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F0C2536-BD6B-469B-9D08-DCA9E5DCB6C6}"/>
              </a:ext>
            </a:extLst>
          </p:cNvPr>
          <p:cNvSpPr/>
          <p:nvPr/>
        </p:nvSpPr>
        <p:spPr>
          <a:xfrm>
            <a:off x="331303" y="738377"/>
            <a:ext cx="11489635" cy="4630498"/>
          </a:xfrm>
          <a:prstGeom prst="rect">
            <a:avLst/>
          </a:prstGeom>
        </p:spPr>
        <p:txBody>
          <a:bodyPr wrap="square">
            <a:spAutoFit/>
          </a:bodyPr>
          <a:lstStyle/>
          <a:p>
            <a:pPr algn="ctr">
              <a:lnSpc>
                <a:spcPct val="107000"/>
              </a:lnSpc>
              <a:spcAft>
                <a:spcPts val="800"/>
              </a:spcAft>
              <a:tabLst>
                <a:tab pos="3390900" algn="l"/>
              </a:tabLst>
            </a:pPr>
            <a:r>
              <a:rPr lang="en-US" sz="3200" b="1" u="sng" dirty="0">
                <a:latin typeface="Arial" panose="020B0604020202020204" pitchFamily="34" charset="0"/>
                <a:ea typeface="Calibri" panose="020F0502020204030204" pitchFamily="34" charset="0"/>
                <a:cs typeface="Arial" panose="020B0604020202020204" pitchFamily="34" charset="0"/>
              </a:rPr>
              <a:t>VARIOUS EVALUATIONS DIAGNOSED:</a:t>
            </a:r>
          </a:p>
          <a:p>
            <a:pPr algn="ctr">
              <a:lnSpc>
                <a:spcPct val="107000"/>
              </a:lnSpc>
              <a:spcAft>
                <a:spcPts val="800"/>
              </a:spcAft>
              <a:tabLst>
                <a:tab pos="3390900" algn="l"/>
              </a:tabLst>
            </a:pP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Intermittent Explosive Disorder, </a:t>
            </a:r>
            <a:endParaRPr lang="en-US" sz="28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Conduct Disorder, </a:t>
            </a:r>
            <a:endParaRPr lang="en-US" sz="28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Oppositional Defiant Disorder,</a:t>
            </a:r>
            <a:endParaRPr lang="en-US" sz="28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ADHD, </a:t>
            </a:r>
            <a:endParaRPr lang="en-US" sz="28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Anxiety Disorder,</a:t>
            </a:r>
            <a:endParaRPr lang="en-US" sz="28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Depression</a:t>
            </a:r>
            <a:endParaRPr lang="en-US" sz="28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8" name="Picture 7">
            <a:extLst>
              <a:ext uri="{FF2B5EF4-FFF2-40B4-BE49-F238E27FC236}">
                <a16:creationId xmlns:a16="http://schemas.microsoft.com/office/drawing/2014/main" xmlns="" id="{7C7EF53D-19C0-4DF0-A3C4-1F399E0801B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6854491" y="1546411"/>
            <a:ext cx="4966447" cy="4966447"/>
          </a:xfrm>
          <a:prstGeom prst="rect">
            <a:avLst/>
          </a:prstGeom>
        </p:spPr>
      </p:pic>
    </p:spTree>
    <p:extLst>
      <p:ext uri="{BB962C8B-B14F-4D97-AF65-F5344CB8AC3E}">
        <p14:creationId xmlns:p14="http://schemas.microsoft.com/office/powerpoint/2010/main" val="326660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50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50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1000"/>
                                        <p:tgtEl>
                                          <p:spTgt spid="2">
                                            <p:txEl>
                                              <p:pRg st="3" end="3"/>
                                            </p:txEl>
                                          </p:spTgt>
                                        </p:tgtEl>
                                      </p:cBhvr>
                                    </p:animEffect>
                                    <p:anim calcmode="lin" valueType="num">
                                      <p:cBhvr>
                                        <p:cTn id="1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1000"/>
                                        <p:tgtEl>
                                          <p:spTgt spid="2">
                                            <p:txEl>
                                              <p:pRg st="4" end="4"/>
                                            </p:txEl>
                                          </p:spTgt>
                                        </p:tgtEl>
                                      </p:cBhvr>
                                    </p:animEffect>
                                    <p:anim calcmode="lin" valueType="num">
                                      <p:cBhvr>
                                        <p:cTn id="1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50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1000"/>
                                        <p:tgtEl>
                                          <p:spTgt spid="2">
                                            <p:txEl>
                                              <p:pRg st="5" end="5"/>
                                            </p:txEl>
                                          </p:spTgt>
                                        </p:tgtEl>
                                      </p:cBhvr>
                                    </p:animEffect>
                                    <p:anim calcmode="lin" valueType="num">
                                      <p:cBhvr>
                                        <p:cTn id="2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50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1000"/>
                                        <p:tgtEl>
                                          <p:spTgt spid="2">
                                            <p:txEl>
                                              <p:pRg st="6" end="6"/>
                                            </p:txEl>
                                          </p:spTgt>
                                        </p:tgtEl>
                                      </p:cBhvr>
                                    </p:animEffect>
                                    <p:anim calcmode="lin" valueType="num">
                                      <p:cBhvr>
                                        <p:cTn id="2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50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1000"/>
                                        <p:tgtEl>
                                          <p:spTgt spid="2">
                                            <p:txEl>
                                              <p:pRg st="7" end="7"/>
                                            </p:txEl>
                                          </p:spTgt>
                                        </p:tgtEl>
                                      </p:cBhvr>
                                    </p:animEffect>
                                    <p:anim calcmode="lin" valueType="num">
                                      <p:cBhvr>
                                        <p:cTn id="3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31" presetClass="entr" presetSubtype="0" fill="hold" nodeType="afterEffect">
                                  <p:stCondLst>
                                    <p:cond delay="100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style.rotation</p:attrName>
                                        </p:attrNameLst>
                                      </p:cBhvr>
                                      <p:tavLst>
                                        <p:tav tm="0">
                                          <p:val>
                                            <p:fltVal val="90"/>
                                          </p:val>
                                        </p:tav>
                                        <p:tav tm="100000">
                                          <p:val>
                                            <p:fltVal val="0"/>
                                          </p:val>
                                        </p:tav>
                                      </p:tavLst>
                                    </p:anim>
                                    <p:animEffect transition="in" filter="fade">
                                      <p:cBhvr>
                                        <p:cTn id="4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570D386-A51E-4C74-B0E7-E5170181A8EC}"/>
              </a:ext>
            </a:extLst>
          </p:cNvPr>
          <p:cNvSpPr/>
          <p:nvPr/>
        </p:nvSpPr>
        <p:spPr>
          <a:xfrm>
            <a:off x="437321" y="335498"/>
            <a:ext cx="11502887" cy="5944256"/>
          </a:xfrm>
          <a:prstGeom prst="rect">
            <a:avLst/>
          </a:prstGeom>
        </p:spPr>
        <p:txBody>
          <a:bodyPr wrap="square">
            <a:spAutoFit/>
          </a:bodyPr>
          <a:lstStyle/>
          <a:p>
            <a:pPr algn="ctr">
              <a:lnSpc>
                <a:spcPct val="107000"/>
              </a:lnSpc>
              <a:spcAft>
                <a:spcPts val="800"/>
              </a:spcAft>
              <a:tabLst>
                <a:tab pos="3390900" algn="l"/>
              </a:tabLst>
            </a:pPr>
            <a:r>
              <a:rPr lang="en-US" sz="3200" b="1" u="sng" dirty="0">
                <a:latin typeface="Arial" panose="020B0604020202020204" pitchFamily="34" charset="0"/>
                <a:ea typeface="Calibri" panose="020F0502020204030204" pitchFamily="34" charset="0"/>
                <a:cs typeface="Arial" panose="020B0604020202020204" pitchFamily="34" charset="0"/>
              </a:rPr>
              <a:t>COURT ORDERED EVALUATIONS AND ASSESSMENTS</a:t>
            </a: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marL="457200" indent="-457200">
              <a:lnSpc>
                <a:spcPct val="107000"/>
              </a:lnSpc>
              <a:spcAft>
                <a:spcPts val="800"/>
              </a:spcAft>
              <a:buFont typeface="Arial" panose="020B0604020202020204" pitchFamily="34" charset="0"/>
              <a:buChar char="•"/>
              <a:tabLst>
                <a:tab pos="3390900" algn="l"/>
              </a:tabLst>
            </a:pPr>
            <a:r>
              <a:rPr lang="en-US" sz="2600" dirty="0">
                <a:solidFill>
                  <a:srgbClr val="00B0F0"/>
                </a:solidFill>
                <a:latin typeface="Arial" panose="020B0604020202020204" pitchFamily="34" charset="0"/>
                <a:ea typeface="Calibri" panose="020F0502020204030204" pitchFamily="34" charset="0"/>
                <a:cs typeface="Arial" panose="020B0604020202020204" pitchFamily="34" charset="0"/>
              </a:rPr>
              <a:t>Court orders were obtained for a psychological evaluation, autism assessment and adaptive behavior evaluation</a:t>
            </a:r>
            <a:endParaRPr lang="en-US" sz="26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marL="457200" indent="-457200">
              <a:lnSpc>
                <a:spcPct val="107000"/>
              </a:lnSpc>
              <a:spcAft>
                <a:spcPts val="800"/>
              </a:spcAft>
              <a:buFont typeface="Arial" panose="020B0604020202020204" pitchFamily="34" charset="0"/>
              <a:buChar char="•"/>
              <a:tabLst>
                <a:tab pos="3390900" algn="l"/>
              </a:tabLst>
            </a:pPr>
            <a:r>
              <a:rPr lang="en-US" sz="2600" dirty="0">
                <a:solidFill>
                  <a:srgbClr val="00B0F0"/>
                </a:solidFill>
                <a:latin typeface="Arial" panose="020B0604020202020204" pitchFamily="34" charset="0"/>
                <a:ea typeface="Calibri" panose="020F0502020204030204" pitchFamily="34" charset="0"/>
                <a:cs typeface="Arial" panose="020B0604020202020204" pitchFamily="34" charset="0"/>
              </a:rPr>
              <a:t>The psychological evaluation showed a full scale IQ of 134</a:t>
            </a:r>
            <a:endParaRPr lang="en-US" sz="26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marL="457200" indent="-457200">
              <a:lnSpc>
                <a:spcPct val="107000"/>
              </a:lnSpc>
              <a:spcAft>
                <a:spcPts val="800"/>
              </a:spcAft>
              <a:buFont typeface="Arial" panose="020B0604020202020204" pitchFamily="34" charset="0"/>
              <a:buChar char="•"/>
              <a:tabLst>
                <a:tab pos="3390900" algn="l"/>
              </a:tabLst>
            </a:pPr>
            <a:r>
              <a:rPr lang="en-US" sz="2600" dirty="0">
                <a:solidFill>
                  <a:srgbClr val="00B0F0"/>
                </a:solidFill>
                <a:latin typeface="Arial" panose="020B0604020202020204" pitchFamily="34" charset="0"/>
                <a:ea typeface="Calibri" panose="020F0502020204030204" pitchFamily="34" charset="0"/>
                <a:cs typeface="Arial" panose="020B0604020202020204" pitchFamily="34" charset="0"/>
              </a:rPr>
              <a:t>The autism evaluation resulted in a diagnosis of autism</a:t>
            </a:r>
            <a:endParaRPr lang="en-US" sz="26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marL="457200" indent="-457200">
              <a:lnSpc>
                <a:spcPct val="107000"/>
              </a:lnSpc>
              <a:spcAft>
                <a:spcPts val="800"/>
              </a:spcAft>
              <a:buFont typeface="Arial" panose="020B0604020202020204" pitchFamily="34" charset="0"/>
              <a:buChar char="•"/>
              <a:tabLst>
                <a:tab pos="3390900" algn="l"/>
              </a:tabLst>
            </a:pPr>
            <a:r>
              <a:rPr lang="en-US" sz="2600" dirty="0">
                <a:solidFill>
                  <a:srgbClr val="00B0F0"/>
                </a:solidFill>
                <a:latin typeface="Arial" panose="020B0604020202020204" pitchFamily="34" charset="0"/>
                <a:ea typeface="Calibri" panose="020F0502020204030204" pitchFamily="34" charset="0"/>
                <a:cs typeface="Arial" panose="020B0604020202020204" pitchFamily="34" charset="0"/>
              </a:rPr>
              <a:t>The adaptive behavior score in a clinically low range - the 2</a:t>
            </a:r>
            <a:r>
              <a:rPr lang="en-US" sz="2600" baseline="30000" dirty="0">
                <a:solidFill>
                  <a:srgbClr val="00B0F0"/>
                </a:solidFill>
                <a:latin typeface="Arial" panose="020B0604020202020204" pitchFamily="34" charset="0"/>
                <a:ea typeface="Calibri" panose="020F0502020204030204" pitchFamily="34" charset="0"/>
                <a:cs typeface="Arial" panose="020B0604020202020204" pitchFamily="34" charset="0"/>
              </a:rPr>
              <a:t>nd</a:t>
            </a:r>
            <a:r>
              <a:rPr lang="en-US" sz="2600" dirty="0">
                <a:solidFill>
                  <a:srgbClr val="00B0F0"/>
                </a:solidFill>
                <a:latin typeface="Arial" panose="020B0604020202020204" pitchFamily="34" charset="0"/>
                <a:ea typeface="Calibri" panose="020F0502020204030204" pitchFamily="34" charset="0"/>
                <a:cs typeface="Arial" panose="020B0604020202020204" pitchFamily="34" charset="0"/>
              </a:rPr>
              <a:t> percentile of adaptive functioning.</a:t>
            </a:r>
            <a:endParaRPr lang="en-US" sz="26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marL="457200" indent="-457200">
              <a:lnSpc>
                <a:spcPct val="107000"/>
              </a:lnSpc>
              <a:spcAft>
                <a:spcPts val="800"/>
              </a:spcAft>
              <a:buFont typeface="Arial" panose="020B0604020202020204" pitchFamily="34" charset="0"/>
              <a:buChar char="•"/>
              <a:tabLst>
                <a:tab pos="3390900" algn="l"/>
              </a:tabLst>
            </a:pPr>
            <a:r>
              <a:rPr lang="en-US" sz="2600" dirty="0">
                <a:solidFill>
                  <a:srgbClr val="00B0F0"/>
                </a:solidFill>
                <a:latin typeface="Arial" panose="020B0604020202020204" pitchFamily="34" charset="0"/>
                <a:ea typeface="Calibri" panose="020F0502020204030204" pitchFamily="34" charset="0"/>
                <a:cs typeface="Arial" panose="020B0604020202020204" pitchFamily="34" charset="0"/>
              </a:rPr>
              <a:t>Although his IQ result was very high and he was not intellectually disabled, the adaptive behavior score would qualify him as developmentally disabled. </a:t>
            </a:r>
            <a:endParaRPr lang="en-US" sz="2600" dirty="0">
              <a:solidFill>
                <a:srgbClr val="00B0F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600" b="1" dirty="0">
                <a:latin typeface="Arial" panose="020B0604020202020204" pitchFamily="34" charset="0"/>
                <a:ea typeface="Calibri" panose="020F0502020204030204" pitchFamily="34" charset="0"/>
                <a:cs typeface="Arial" panose="020B0604020202020204" pitchFamily="34" charset="0"/>
              </a:rPr>
              <a:t>This testing gave the team the final piece of the puzzle to help figure out what was going to the long term solution</a:t>
            </a:r>
            <a:endParaRPr lang="en-US" sz="26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7627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anim calcmode="lin" valueType="num">
                                      <p:cBhvr>
                                        <p:cTn id="8" dur="2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2000" fill="hold"/>
                                        <p:tgtEl>
                                          <p:spTgt spid="2">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2000"/>
                                        <p:tgtEl>
                                          <p:spTgt spid="2">
                                            <p:txEl>
                                              <p:pRg st="2" end="2"/>
                                            </p:txEl>
                                          </p:spTgt>
                                        </p:tgtEl>
                                      </p:cBhvr>
                                    </p:animEffect>
                                    <p:anim calcmode="lin" valueType="num">
                                      <p:cBhvr>
                                        <p:cTn id="13" dur="2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4" dur="2000" fill="hold"/>
                                        <p:tgtEl>
                                          <p:spTgt spid="2">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2000"/>
                                        <p:tgtEl>
                                          <p:spTgt spid="2">
                                            <p:txEl>
                                              <p:pRg st="3" end="3"/>
                                            </p:txEl>
                                          </p:spTgt>
                                        </p:tgtEl>
                                      </p:cBhvr>
                                    </p:animEffect>
                                    <p:anim calcmode="lin" valueType="num">
                                      <p:cBhvr>
                                        <p:cTn id="18" dur="2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9" dur="2000" fill="hold"/>
                                        <p:tgtEl>
                                          <p:spTgt spid="2">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2000"/>
                                        <p:tgtEl>
                                          <p:spTgt spid="2">
                                            <p:txEl>
                                              <p:pRg st="4" end="4"/>
                                            </p:txEl>
                                          </p:spTgt>
                                        </p:tgtEl>
                                      </p:cBhvr>
                                    </p:animEffect>
                                    <p:anim calcmode="lin" valueType="num">
                                      <p:cBhvr>
                                        <p:cTn id="23" dur="2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4" dur="2000" fill="hold"/>
                                        <p:tgtEl>
                                          <p:spTgt spid="2">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2000"/>
                                        <p:tgtEl>
                                          <p:spTgt spid="2">
                                            <p:txEl>
                                              <p:pRg st="5" end="5"/>
                                            </p:txEl>
                                          </p:spTgt>
                                        </p:tgtEl>
                                      </p:cBhvr>
                                    </p:animEffect>
                                    <p:anim calcmode="lin" valueType="num">
                                      <p:cBhvr>
                                        <p:cTn id="28" dur="2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9" dur="2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4CC7410-244D-4F06-BA60-B4FD2D0B5DD5}"/>
              </a:ext>
            </a:extLst>
          </p:cNvPr>
          <p:cNvSpPr/>
          <p:nvPr/>
        </p:nvSpPr>
        <p:spPr>
          <a:xfrm>
            <a:off x="198782" y="385082"/>
            <a:ext cx="11728174" cy="6397264"/>
          </a:xfrm>
          <a:prstGeom prst="rect">
            <a:avLst/>
          </a:prstGeom>
        </p:spPr>
        <p:txBody>
          <a:bodyPr wrap="square">
            <a:spAutoFit/>
          </a:bodyPr>
          <a:lstStyle/>
          <a:p>
            <a:pPr algn="ctr">
              <a:lnSpc>
                <a:spcPct val="107000"/>
              </a:lnSpc>
              <a:spcAft>
                <a:spcPts val="800"/>
              </a:spcAft>
              <a:tabLst>
                <a:tab pos="3390900" algn="l"/>
              </a:tabLst>
            </a:pPr>
            <a:r>
              <a:rPr lang="en-US" sz="3200" b="1" u="sng" dirty="0">
                <a:latin typeface="Arial" panose="020B0604020202020204" pitchFamily="34" charset="0"/>
                <a:ea typeface="Calibri" panose="020F0502020204030204" pitchFamily="34" charset="0"/>
                <a:cs typeface="Arial" panose="020B0604020202020204" pitchFamily="34" charset="0"/>
              </a:rPr>
              <a:t>APPLICATION FOR THE COMMUNITY CENTERED BOARD</a:t>
            </a:r>
            <a:endParaRPr lang="en-US" sz="3200" b="1" u="sng"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b="1" dirty="0">
                <a:latin typeface="Arial" panose="020B060402020202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An application was made to the Community Centered Board, The Resource Exchange (TRE). </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He was determined to be eligible for Developmental Disability Services because his adaptive behavior score showed he had a developmental disability.</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He was approved by the state of Colorado to transition from foster care into Developmental Disability (DD) waiver services. This is a Medicaid Home and Community Based Service (HCBS) which provides comprehensive support to individuals who need 24 hours assistance including but not limited to residential services, supported employment, and behavior services. </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778889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7A4E8093-D6EC-4FA0-916D-F1804A4D3772}"/>
              </a:ext>
            </a:extLst>
          </p:cNvPr>
          <p:cNvSpPr/>
          <p:nvPr/>
        </p:nvSpPr>
        <p:spPr>
          <a:xfrm>
            <a:off x="503583" y="539469"/>
            <a:ext cx="11423374" cy="5142177"/>
          </a:xfrm>
          <a:prstGeom prst="rect">
            <a:avLst/>
          </a:prstGeom>
        </p:spPr>
        <p:txBody>
          <a:bodyPr wrap="square">
            <a:spAutoFit/>
          </a:bodyPr>
          <a:lstStyle/>
          <a:p>
            <a:pPr algn="ctr">
              <a:lnSpc>
                <a:spcPct val="107000"/>
              </a:lnSpc>
              <a:spcAft>
                <a:spcPts val="800"/>
              </a:spcAft>
              <a:tabLst>
                <a:tab pos="3390900" algn="l"/>
              </a:tabLst>
            </a:pPr>
            <a:r>
              <a:rPr lang="en-US" sz="3200" b="1" u="sng" dirty="0">
                <a:latin typeface="Arial" panose="020B0604020202020204" pitchFamily="34" charset="0"/>
                <a:ea typeface="Calibri" panose="020F0502020204030204" pitchFamily="34" charset="0"/>
                <a:cs typeface="Arial" panose="020B0604020202020204" pitchFamily="34" charset="0"/>
              </a:rPr>
              <a:t>SOCIAL SECURITY APPLICATION</a:t>
            </a:r>
          </a:p>
          <a:p>
            <a:pPr algn="ctr">
              <a:lnSpc>
                <a:spcPct val="107000"/>
              </a:lnSpc>
              <a:spcAft>
                <a:spcPts val="800"/>
              </a:spcAft>
              <a:tabLst>
                <a:tab pos="3390900" algn="l"/>
              </a:tabLst>
            </a:pP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His mother and caseworker applied for social security He was approved after an 8 month wait.</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He was approved by the state of Colorado to transition from foster care into Developmental Disability (DD) waiver services. This is a Medicaid Home and Community Based Service (HCBS) which provides comprehensive support to individuals who need 24 hours assistance including but not limited to residential services, supported employment, and behavior services. </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472752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227E238-44C9-4EF0-88CE-551F328E9436}"/>
              </a:ext>
            </a:extLst>
          </p:cNvPr>
          <p:cNvSpPr/>
          <p:nvPr/>
        </p:nvSpPr>
        <p:spPr>
          <a:xfrm>
            <a:off x="278296" y="383370"/>
            <a:ext cx="11741426" cy="6166816"/>
          </a:xfrm>
          <a:prstGeom prst="rect">
            <a:avLst/>
          </a:prstGeom>
        </p:spPr>
        <p:txBody>
          <a:bodyPr wrap="square">
            <a:spAutoFit/>
          </a:bodyPr>
          <a:lstStyle/>
          <a:p>
            <a:pPr algn="ctr">
              <a:lnSpc>
                <a:spcPct val="107000"/>
              </a:lnSpc>
              <a:spcAft>
                <a:spcPts val="800"/>
              </a:spcAft>
              <a:tabLst>
                <a:tab pos="3390900" algn="l"/>
              </a:tabLst>
            </a:pPr>
            <a:r>
              <a:rPr lang="en-US" sz="3200" b="1" u="sng" dirty="0">
                <a:latin typeface="Arial" panose="020B0604020202020204" pitchFamily="34" charset="0"/>
                <a:ea typeface="Calibri" panose="020F0502020204030204" pitchFamily="34" charset="0"/>
                <a:cs typeface="Arial" panose="020B0604020202020204" pitchFamily="34" charset="0"/>
              </a:rPr>
              <a:t>A MEANINGFUL INTERVENTION MAKES A DIFFERENCE</a:t>
            </a:r>
          </a:p>
          <a:p>
            <a:pPr algn="ctr">
              <a:lnSpc>
                <a:spcPct val="107000"/>
              </a:lnSpc>
              <a:spcAft>
                <a:spcPts val="800"/>
              </a:spcAft>
              <a:tabLst>
                <a:tab pos="3390900" algn="l"/>
              </a:tabLst>
            </a:pP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After 5+ years of out of control behavior, numerous charges for destruction of property and assaultive behavior, out of home placements and multiple hospitalizations this young man is currently residing in a community host home and is attending college classes at University of Colorado at Colorado Springs. </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He intends to earn a degree in art. He will be able to utilize the UCCS disability resource center. He also intends to obtain a driver’s license. </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He is working at the YMCA and continues to have regular and positive contact with his family and is looking forward to moving out of the host home and getting his own apartment in the next year.  </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561932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62B9BAC-7D9B-4BC1-BAC0-9508CCEFF365}"/>
              </a:ext>
            </a:extLst>
          </p:cNvPr>
          <p:cNvSpPr/>
          <p:nvPr/>
        </p:nvSpPr>
        <p:spPr>
          <a:xfrm>
            <a:off x="357808" y="296241"/>
            <a:ext cx="11463130" cy="6132704"/>
          </a:xfrm>
          <a:prstGeom prst="rect">
            <a:avLst/>
          </a:prstGeom>
        </p:spPr>
        <p:txBody>
          <a:bodyPr wrap="square">
            <a:spAutoFit/>
          </a:bodyPr>
          <a:lstStyle/>
          <a:p>
            <a:pPr algn="ctr">
              <a:lnSpc>
                <a:spcPct val="107000"/>
              </a:lnSpc>
              <a:spcAft>
                <a:spcPts val="800"/>
              </a:spcAft>
              <a:tabLst>
                <a:tab pos="3390900" algn="l"/>
              </a:tabLst>
            </a:pPr>
            <a:r>
              <a:rPr lang="en-US" sz="3200" b="1" u="sng" dirty="0">
                <a:latin typeface="Arial" panose="020B0604020202020204" pitchFamily="34" charset="0"/>
                <a:ea typeface="Calibri" panose="020F0502020204030204" pitchFamily="34" charset="0"/>
                <a:cs typeface="Arial" panose="020B0604020202020204" pitchFamily="34" charset="0"/>
              </a:rPr>
              <a:t>CASE EXAMPLE AN INTELLECTUAL DISABILITY  </a:t>
            </a:r>
          </a:p>
          <a:p>
            <a:pPr marL="285750" indent="-285750">
              <a:lnSpc>
                <a:spcPct val="107000"/>
              </a:lnSpc>
              <a:spcAft>
                <a:spcPts val="800"/>
              </a:spcAft>
              <a:buFont typeface="Arial" panose="020B0604020202020204" pitchFamily="34" charset="0"/>
              <a:buChar char="•"/>
              <a:tabLst>
                <a:tab pos="3390900" algn="l"/>
              </a:tabLst>
            </a:pPr>
            <a:r>
              <a:rPr lang="en-US" sz="2400" dirty="0">
                <a:solidFill>
                  <a:srgbClr val="FFC000"/>
                </a:solidFill>
                <a:latin typeface="Arial" panose="020B0604020202020204" pitchFamily="34" charset="0"/>
                <a:ea typeface="Calibri" panose="020F0502020204030204" pitchFamily="34" charset="0"/>
                <a:cs typeface="Times New Roman" panose="02020603050405020304" pitchFamily="18" charset="0"/>
              </a:rPr>
              <a:t>Appointed as GAL in a juvenile delinquency case when the person was 10 years old</a:t>
            </a:r>
            <a:endParaRPr lang="en-US" sz="24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tabLst>
                <a:tab pos="3390900" algn="l"/>
              </a:tabLst>
            </a:pPr>
            <a:r>
              <a:rPr lang="en-US" sz="2400" dirty="0">
                <a:solidFill>
                  <a:srgbClr val="FFC000"/>
                </a:solidFill>
                <a:latin typeface="Arial" panose="020B0604020202020204" pitchFamily="34" charset="0"/>
                <a:ea typeface="Calibri" panose="020F0502020204030204" pitchFamily="34" charset="0"/>
                <a:cs typeface="Times New Roman" panose="02020603050405020304" pitchFamily="18" charset="0"/>
              </a:rPr>
              <a:t>The child had a history of mental illness:</a:t>
            </a:r>
            <a:endParaRPr lang="en-US" sz="24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tabLst>
                <a:tab pos="3390900" algn="l"/>
              </a:tabLst>
            </a:pPr>
            <a:r>
              <a:rPr lang="en-US" sz="2400" dirty="0">
                <a:solidFill>
                  <a:srgbClr val="FFC000"/>
                </a:solidFill>
                <a:latin typeface="Arial" panose="020B0604020202020204" pitchFamily="34" charset="0"/>
                <a:ea typeface="Calibri" panose="020F0502020204030204" pitchFamily="34" charset="0"/>
                <a:cs typeface="Times New Roman" panose="02020603050405020304" pitchFamily="18" charset="0"/>
              </a:rPr>
              <a:t>Bipolar, </a:t>
            </a:r>
            <a:endParaRPr lang="en-US" sz="24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tabLst>
                <a:tab pos="3390900" algn="l"/>
              </a:tabLst>
            </a:pPr>
            <a:r>
              <a:rPr lang="en-US" sz="2400" dirty="0">
                <a:solidFill>
                  <a:srgbClr val="FFC000"/>
                </a:solidFill>
                <a:latin typeface="Arial" panose="020B0604020202020204" pitchFamily="34" charset="0"/>
                <a:ea typeface="Calibri" panose="020F0502020204030204" pitchFamily="34" charset="0"/>
                <a:cs typeface="Times New Roman" panose="02020603050405020304" pitchFamily="18" charset="0"/>
              </a:rPr>
              <a:t>ADHD, </a:t>
            </a:r>
            <a:endParaRPr lang="en-US" sz="24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tabLst>
                <a:tab pos="3390900" algn="l"/>
              </a:tabLst>
            </a:pPr>
            <a:r>
              <a:rPr lang="en-US" sz="2400" dirty="0">
                <a:solidFill>
                  <a:srgbClr val="FFC000"/>
                </a:solidFill>
                <a:latin typeface="Arial" panose="020B0604020202020204" pitchFamily="34" charset="0"/>
                <a:ea typeface="Calibri" panose="020F0502020204030204" pitchFamily="34" charset="0"/>
                <a:cs typeface="Times New Roman" panose="02020603050405020304" pitchFamily="18" charset="0"/>
              </a:rPr>
              <a:t>ODD, </a:t>
            </a:r>
            <a:endParaRPr lang="en-US" sz="24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tabLst>
                <a:tab pos="3390900" algn="l"/>
              </a:tabLst>
            </a:pPr>
            <a:r>
              <a:rPr lang="en-US" sz="2400" dirty="0">
                <a:solidFill>
                  <a:srgbClr val="FFC000"/>
                </a:solidFill>
                <a:latin typeface="Arial" panose="020B0604020202020204" pitchFamily="34" charset="0"/>
                <a:ea typeface="Calibri" panose="020F0502020204030204" pitchFamily="34" charset="0"/>
                <a:cs typeface="Times New Roman" panose="02020603050405020304" pitchFamily="18" charset="0"/>
              </a:rPr>
              <a:t>Separation Anxiety</a:t>
            </a:r>
            <a:endParaRPr lang="en-US" sz="24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tabLst>
                <a:tab pos="3390900" algn="l"/>
              </a:tabLst>
            </a:pPr>
            <a:r>
              <a:rPr lang="en-US" sz="2400" dirty="0">
                <a:solidFill>
                  <a:srgbClr val="FFC000"/>
                </a:solidFill>
                <a:latin typeface="Arial" panose="020B0604020202020204" pitchFamily="34" charset="0"/>
                <a:ea typeface="Calibri" panose="020F0502020204030204" pitchFamily="34" charset="0"/>
                <a:cs typeface="Times New Roman" panose="02020603050405020304" pitchFamily="18" charset="0"/>
              </a:rPr>
              <a:t>Assaultive and out of control behavior especially within the school environment</a:t>
            </a:r>
          </a:p>
          <a:p>
            <a:pPr>
              <a:lnSpc>
                <a:spcPct val="107000"/>
              </a:lnSpc>
              <a:spcAft>
                <a:spcPts val="800"/>
              </a:spcAft>
              <a:tabLst>
                <a:tab pos="3390900" algn="l"/>
              </a:tabLst>
            </a:pPr>
            <a:endParaRPr lang="en-US" sz="1200" dirty="0">
              <a:solidFill>
                <a:srgbClr val="0070C0"/>
              </a:solidFill>
              <a:latin typeface="Arial" panose="020B0604020202020204" pitchFamily="34" charset="0"/>
              <a:ea typeface="Calibri" panose="020F0502020204030204" pitchFamily="34" charset="0"/>
              <a:cs typeface="Times New Roman" panose="02020603050405020304" pitchFamily="18" charset="0"/>
            </a:endParaRPr>
          </a:p>
          <a:p>
            <a:pPr algn="ctr"/>
            <a:r>
              <a:rPr lang="en-US" sz="3200" b="1" u="sng" dirty="0">
                <a:latin typeface="Arial" panose="020B0604020202020204" pitchFamily="34" charset="0"/>
                <a:cs typeface="Arial" panose="020B0604020202020204" pitchFamily="34" charset="0"/>
              </a:rPr>
              <a:t>COMPETENCY</a:t>
            </a:r>
            <a:endParaRPr lang="en-US" sz="3200" b="1"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Competency was raised and the child was found to be incompetent but restorable</a:t>
            </a:r>
            <a:endParaRPr lang="en-US" sz="24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xmlns="" id="{B23FD14F-FABA-4A09-9C0C-ACD5BACCD47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8695766" y="1578279"/>
            <a:ext cx="2187388" cy="2508873"/>
          </a:xfrm>
          <a:prstGeom prst="rect">
            <a:avLst/>
          </a:prstGeom>
        </p:spPr>
      </p:pic>
    </p:spTree>
    <p:extLst>
      <p:ext uri="{BB962C8B-B14F-4D97-AF65-F5344CB8AC3E}">
        <p14:creationId xmlns:p14="http://schemas.microsoft.com/office/powerpoint/2010/main" val="1716326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50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anim calcmode="lin" valueType="num">
                                      <p:cBhvr>
                                        <p:cTn id="8" dur="2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2000" fill="hold"/>
                                        <p:tgtEl>
                                          <p:spTgt spid="2">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50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2000"/>
                                        <p:tgtEl>
                                          <p:spTgt spid="2">
                                            <p:txEl>
                                              <p:pRg st="2" end="2"/>
                                            </p:txEl>
                                          </p:spTgt>
                                        </p:tgtEl>
                                      </p:cBhvr>
                                    </p:animEffect>
                                    <p:anim calcmode="lin" valueType="num">
                                      <p:cBhvr>
                                        <p:cTn id="13" dur="2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4" dur="2000" fill="hold"/>
                                        <p:tgtEl>
                                          <p:spTgt spid="2">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2000"/>
                                        <p:tgtEl>
                                          <p:spTgt spid="2">
                                            <p:txEl>
                                              <p:pRg st="3" end="3"/>
                                            </p:txEl>
                                          </p:spTgt>
                                        </p:tgtEl>
                                      </p:cBhvr>
                                    </p:animEffect>
                                    <p:anim calcmode="lin" valueType="num">
                                      <p:cBhvr>
                                        <p:cTn id="18" dur="2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9" dur="2000" fill="hold"/>
                                        <p:tgtEl>
                                          <p:spTgt spid="2">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50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2000"/>
                                        <p:tgtEl>
                                          <p:spTgt spid="2">
                                            <p:txEl>
                                              <p:pRg st="4" end="4"/>
                                            </p:txEl>
                                          </p:spTgt>
                                        </p:tgtEl>
                                      </p:cBhvr>
                                    </p:animEffect>
                                    <p:anim calcmode="lin" valueType="num">
                                      <p:cBhvr>
                                        <p:cTn id="23" dur="2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4" dur="2000" fill="hold"/>
                                        <p:tgtEl>
                                          <p:spTgt spid="2">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50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2000"/>
                                        <p:tgtEl>
                                          <p:spTgt spid="2">
                                            <p:txEl>
                                              <p:pRg st="5" end="5"/>
                                            </p:txEl>
                                          </p:spTgt>
                                        </p:tgtEl>
                                      </p:cBhvr>
                                    </p:animEffect>
                                    <p:anim calcmode="lin" valueType="num">
                                      <p:cBhvr>
                                        <p:cTn id="28" dur="2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9" dur="2000" fill="hold"/>
                                        <p:tgtEl>
                                          <p:spTgt spid="2">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50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2000"/>
                                        <p:tgtEl>
                                          <p:spTgt spid="2">
                                            <p:txEl>
                                              <p:pRg st="6" end="6"/>
                                            </p:txEl>
                                          </p:spTgt>
                                        </p:tgtEl>
                                      </p:cBhvr>
                                    </p:animEffect>
                                    <p:anim calcmode="lin" valueType="num">
                                      <p:cBhvr>
                                        <p:cTn id="33" dur="2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4" dur="2000" fill="hold"/>
                                        <p:tgtEl>
                                          <p:spTgt spid="2">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fade">
                                      <p:cBhvr>
                                        <p:cTn id="37" dur="2000"/>
                                        <p:tgtEl>
                                          <p:spTgt spid="2">
                                            <p:txEl>
                                              <p:pRg st="7" end="7"/>
                                            </p:txEl>
                                          </p:spTgt>
                                        </p:tgtEl>
                                      </p:cBhvr>
                                    </p:animEffect>
                                    <p:anim calcmode="lin" valueType="num">
                                      <p:cBhvr>
                                        <p:cTn id="38" dur="2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9" dur="2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6" presetClass="entr" presetSubtype="0" fill="hold" nodeType="afterEffect">
                                  <p:stCondLst>
                                    <p:cond delay="1500"/>
                                  </p:stCondLst>
                                  <p:childTnLst>
                                    <p:set>
                                      <p:cBhvr>
                                        <p:cTn id="42" dur="1" fill="hold">
                                          <p:stCondLst>
                                            <p:cond delay="0"/>
                                          </p:stCondLst>
                                        </p:cTn>
                                        <p:tgtEl>
                                          <p:spTgt spid="3"/>
                                        </p:tgtEl>
                                        <p:attrNameLst>
                                          <p:attrName>style.visibility</p:attrName>
                                        </p:attrNameLst>
                                      </p:cBhvr>
                                      <p:to>
                                        <p:strVal val="visible"/>
                                      </p:to>
                                    </p:set>
                                    <p:animEffect transition="in" filter="wipe(down)">
                                      <p:cBhvr>
                                        <p:cTn id="43" dur="580">
                                          <p:stCondLst>
                                            <p:cond delay="0"/>
                                          </p:stCondLst>
                                        </p:cTn>
                                        <p:tgtEl>
                                          <p:spTgt spid="3"/>
                                        </p:tgtEl>
                                      </p:cBhvr>
                                    </p:animEffect>
                                    <p:anim calcmode="lin" valueType="num">
                                      <p:cBhvr>
                                        <p:cTn id="4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gtEl>
                                      </p:cBhvr>
                                      <p:to x="100000" y="60000"/>
                                    </p:animScale>
                                    <p:animScale>
                                      <p:cBhvr>
                                        <p:cTn id="50" dur="166" decel="50000">
                                          <p:stCondLst>
                                            <p:cond delay="676"/>
                                          </p:stCondLst>
                                        </p:cTn>
                                        <p:tgtEl>
                                          <p:spTgt spid="3"/>
                                        </p:tgtEl>
                                      </p:cBhvr>
                                      <p:to x="100000" y="100000"/>
                                    </p:animScale>
                                    <p:animScale>
                                      <p:cBhvr>
                                        <p:cTn id="51" dur="26">
                                          <p:stCondLst>
                                            <p:cond delay="1312"/>
                                          </p:stCondLst>
                                        </p:cTn>
                                        <p:tgtEl>
                                          <p:spTgt spid="3"/>
                                        </p:tgtEl>
                                      </p:cBhvr>
                                      <p:to x="100000" y="80000"/>
                                    </p:animScale>
                                    <p:animScale>
                                      <p:cBhvr>
                                        <p:cTn id="52" dur="166" decel="50000">
                                          <p:stCondLst>
                                            <p:cond delay="1338"/>
                                          </p:stCondLst>
                                        </p:cTn>
                                        <p:tgtEl>
                                          <p:spTgt spid="3"/>
                                        </p:tgtEl>
                                      </p:cBhvr>
                                      <p:to x="100000" y="100000"/>
                                    </p:animScale>
                                    <p:animScale>
                                      <p:cBhvr>
                                        <p:cTn id="53" dur="26">
                                          <p:stCondLst>
                                            <p:cond delay="1642"/>
                                          </p:stCondLst>
                                        </p:cTn>
                                        <p:tgtEl>
                                          <p:spTgt spid="3"/>
                                        </p:tgtEl>
                                      </p:cBhvr>
                                      <p:to x="100000" y="90000"/>
                                    </p:animScale>
                                    <p:animScale>
                                      <p:cBhvr>
                                        <p:cTn id="54" dur="166" decel="50000">
                                          <p:stCondLst>
                                            <p:cond delay="1668"/>
                                          </p:stCondLst>
                                        </p:cTn>
                                        <p:tgtEl>
                                          <p:spTgt spid="3"/>
                                        </p:tgtEl>
                                      </p:cBhvr>
                                      <p:to x="100000" y="100000"/>
                                    </p:animScale>
                                    <p:animScale>
                                      <p:cBhvr>
                                        <p:cTn id="55" dur="26">
                                          <p:stCondLst>
                                            <p:cond delay="1808"/>
                                          </p:stCondLst>
                                        </p:cTn>
                                        <p:tgtEl>
                                          <p:spTgt spid="3"/>
                                        </p:tgtEl>
                                      </p:cBhvr>
                                      <p:to x="100000" y="95000"/>
                                    </p:animScale>
                                    <p:animScale>
                                      <p:cBhvr>
                                        <p:cTn id="56"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80C55DE-B1EC-459D-8552-AE6FE0C8960D}"/>
              </a:ext>
            </a:extLst>
          </p:cNvPr>
          <p:cNvSpPr/>
          <p:nvPr/>
        </p:nvSpPr>
        <p:spPr>
          <a:xfrm>
            <a:off x="132522" y="485999"/>
            <a:ext cx="11873948" cy="5808385"/>
          </a:xfrm>
          <a:prstGeom prst="rect">
            <a:avLst/>
          </a:prstGeom>
        </p:spPr>
        <p:txBody>
          <a:bodyPr wrap="square">
            <a:spAutoFit/>
          </a:bodyPr>
          <a:lstStyle/>
          <a:p>
            <a:pPr algn="ctr">
              <a:lnSpc>
                <a:spcPct val="107000"/>
              </a:lnSpc>
              <a:spcAft>
                <a:spcPts val="800"/>
              </a:spcAft>
              <a:tabLst>
                <a:tab pos="3390900" algn="l"/>
              </a:tabLst>
            </a:pPr>
            <a:r>
              <a:rPr lang="en-US" sz="3200" b="1" u="sng" dirty="0">
                <a:latin typeface="Arial" panose="020B0604020202020204" pitchFamily="34" charset="0"/>
                <a:ea typeface="Calibri" panose="020F0502020204030204" pitchFamily="34" charset="0"/>
                <a:cs typeface="Arial" panose="020B0604020202020204" pitchFamily="34" charset="0"/>
              </a:rPr>
              <a:t>COURT ORDERED PSYCHOLOGICAL EVALUATION AND AUTISM ASSESSMENT</a:t>
            </a:r>
          </a:p>
          <a:p>
            <a:pPr>
              <a:lnSpc>
                <a:spcPct val="107000"/>
              </a:lnSpc>
              <a:spcAft>
                <a:spcPts val="800"/>
              </a:spcAft>
              <a:tabLst>
                <a:tab pos="3390900" algn="l"/>
              </a:tabLst>
            </a:pPr>
            <a:endParaRPr lang="en-US" sz="28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The child had exhibited several indicators of both an intellectual and developmental disability.</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I requested a court order for an autism assessment and a psychological assessment </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The results showed he was severely autistic and he had an IQ of 64.</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Both the low IQ and the autism diagnosis indicate he should be referred to the Community Centered Board for a determination regarding an intellectual and developmental disability. </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331030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50EEFCC1-09CF-496E-BA48-EADB128F87D4}"/>
              </a:ext>
            </a:extLst>
          </p:cNvPr>
          <p:cNvSpPr/>
          <p:nvPr/>
        </p:nvSpPr>
        <p:spPr>
          <a:xfrm>
            <a:off x="304801" y="334706"/>
            <a:ext cx="11476382" cy="6247864"/>
          </a:xfrm>
          <a:prstGeom prst="rect">
            <a:avLst/>
          </a:prstGeom>
        </p:spPr>
        <p:txBody>
          <a:bodyPr wrap="square">
            <a:spAutoFit/>
          </a:bodyPr>
          <a:lstStyle/>
          <a:p>
            <a:pPr algn="ctr">
              <a:lnSpc>
                <a:spcPct val="107000"/>
              </a:lnSpc>
              <a:spcAft>
                <a:spcPts val="800"/>
              </a:spcAft>
              <a:tabLst>
                <a:tab pos="3390900" algn="l"/>
              </a:tabLst>
            </a:pPr>
            <a:r>
              <a:rPr lang="en-US" sz="3200" b="1" u="sng" dirty="0">
                <a:latin typeface="Arial" panose="020B0604020202020204" pitchFamily="34" charset="0"/>
                <a:ea typeface="Calibri" panose="020F0502020204030204" pitchFamily="34" charset="0"/>
                <a:cs typeface="Arial" panose="020B0604020202020204" pitchFamily="34" charset="0"/>
              </a:rPr>
              <a:t>REFERRAL TO THE COMMUNITY CENTERED BOARD</a:t>
            </a:r>
          </a:p>
          <a:p>
            <a:pPr>
              <a:lnSpc>
                <a:spcPct val="107000"/>
              </a:lnSpc>
              <a:spcAft>
                <a:spcPts val="800"/>
              </a:spcAft>
              <a:tabLst>
                <a:tab pos="3390900" algn="l"/>
              </a:tabLst>
            </a:pPr>
            <a:endParaRPr lang="en-US" sz="28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The child was referred to the Community Centered Board.</a:t>
            </a:r>
          </a:p>
          <a:p>
            <a:pPr>
              <a:lnSpc>
                <a:spcPct val="107000"/>
              </a:lnSpc>
              <a:spcAft>
                <a:spcPts val="800"/>
              </a:spcAft>
              <a:tabLst>
                <a:tab pos="3390900" algn="l"/>
              </a:tabLst>
            </a:pPr>
            <a:endParaRPr lang="en-US" sz="2000" dirty="0">
              <a:solidFill>
                <a:prstClr val="black"/>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He was determined to be intellectually disabled.</a:t>
            </a:r>
          </a:p>
          <a:p>
            <a:pPr>
              <a:lnSpc>
                <a:spcPct val="107000"/>
              </a:lnSpc>
              <a:spcAft>
                <a:spcPts val="800"/>
              </a:spcAft>
              <a:tabLst>
                <a:tab pos="3390900" algn="l"/>
              </a:tabLst>
            </a:pPr>
            <a:endParaRPr lang="en-US" sz="2000" dirty="0">
              <a:solidFill>
                <a:srgbClr val="00B0F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He was qualified to receive behavior services, supported community access, and respite services through the Children’s Extensive Services Waiver (Medicaid HCBS waiver).  In total he receives approximately 40 hours of services a month.</a:t>
            </a:r>
          </a:p>
          <a:p>
            <a:pPr>
              <a:lnSpc>
                <a:spcPct val="107000"/>
              </a:lnSpc>
              <a:spcAft>
                <a:spcPts val="800"/>
              </a:spcAft>
              <a:tabLst>
                <a:tab pos="3390900" algn="l"/>
              </a:tabLst>
            </a:pPr>
            <a:endParaRPr lang="en-US" sz="2000" dirty="0">
              <a:solidFill>
                <a:srgbClr val="00B0F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He also was qualified for SSI</a:t>
            </a:r>
          </a:p>
        </p:txBody>
      </p:sp>
    </p:spTree>
    <p:extLst>
      <p:ext uri="{BB962C8B-B14F-4D97-AF65-F5344CB8AC3E}">
        <p14:creationId xmlns:p14="http://schemas.microsoft.com/office/powerpoint/2010/main" val="39588233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8D0B2311-93FA-40A6-A109-8E86C0C029AB}"/>
              </a:ext>
            </a:extLst>
          </p:cNvPr>
          <p:cNvSpPr/>
          <p:nvPr/>
        </p:nvSpPr>
        <p:spPr>
          <a:xfrm>
            <a:off x="416859" y="551329"/>
            <a:ext cx="11416553" cy="5680401"/>
          </a:xfrm>
          <a:prstGeom prst="rect">
            <a:avLst/>
          </a:prstGeom>
        </p:spPr>
        <p:txBody>
          <a:bodyPr wrap="square">
            <a:spAutoFit/>
          </a:bodyPr>
          <a:lstStyle/>
          <a:p>
            <a:pPr algn="ctr">
              <a:lnSpc>
                <a:spcPct val="107000"/>
              </a:lnSpc>
              <a:spcAft>
                <a:spcPts val="800"/>
              </a:spcAft>
              <a:tabLst>
                <a:tab pos="3390900" algn="l"/>
              </a:tabLst>
            </a:pPr>
            <a:r>
              <a:rPr lang="en-US" sz="3200" b="1" u="sng" dirty="0">
                <a:latin typeface="Arial" panose="020B0604020202020204" pitchFamily="34" charset="0"/>
                <a:ea typeface="Calibri" panose="020F0502020204030204" pitchFamily="34" charset="0"/>
                <a:cs typeface="Arial" panose="020B0604020202020204" pitchFamily="34" charset="0"/>
              </a:rPr>
              <a:t>REFERRAL TO THE COMMUNITY CENTERED BOARD</a:t>
            </a:r>
          </a:p>
          <a:p>
            <a:pPr>
              <a:lnSpc>
                <a:spcPct val="107000"/>
              </a:lnSpc>
              <a:spcAft>
                <a:spcPts val="800"/>
              </a:spcAft>
              <a:tabLst>
                <a:tab pos="3390900" algn="l"/>
              </a:tabLst>
            </a:pPr>
            <a:endParaRPr lang="en-US"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latin typeface="Arial" panose="020B0604020202020204" pitchFamily="34" charset="0"/>
                <a:ea typeface="Calibri" panose="020F0502020204030204" pitchFamily="34" charset="0"/>
                <a:cs typeface="Arial" panose="020B0604020202020204" pitchFamily="34" charset="0"/>
              </a:rPr>
              <a:t>These services were combined with DHS intensive family preservation service.</a:t>
            </a:r>
          </a:p>
          <a:p>
            <a:pPr>
              <a:lnSpc>
                <a:spcPct val="107000"/>
              </a:lnSpc>
              <a:spcAft>
                <a:spcPts val="800"/>
              </a:spcAft>
              <a:tabLst>
                <a:tab pos="3390900" algn="l"/>
              </a:tabLst>
            </a:pPr>
            <a:endParaRPr lang="en-US" sz="2800" dirty="0">
              <a:solidFill>
                <a:prstClr val="black"/>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His “father figure” is now sober and able to provide supervision and support.</a:t>
            </a:r>
          </a:p>
          <a:p>
            <a:pPr>
              <a:lnSpc>
                <a:spcPct val="107000"/>
              </a:lnSpc>
              <a:spcAft>
                <a:spcPts val="800"/>
              </a:spcAft>
              <a:tabLst>
                <a:tab pos="3390900" algn="l"/>
              </a:tabLst>
            </a:pPr>
            <a:endParaRPr lang="en-US" sz="2800" dirty="0">
              <a:solidFill>
                <a:srgbClr val="00B0F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tabLst>
                <a:tab pos="3390900" algn="l"/>
              </a:tabLst>
            </a:pPr>
            <a:r>
              <a:rPr lang="en-US" sz="2800" dirty="0">
                <a:solidFill>
                  <a:srgbClr val="00B0F0"/>
                </a:solidFill>
                <a:latin typeface="Arial" panose="020B0604020202020204" pitchFamily="34" charset="0"/>
                <a:ea typeface="Calibri" panose="020F0502020204030204" pitchFamily="34" charset="0"/>
                <a:cs typeface="Arial" panose="020B0604020202020204" pitchFamily="34" charset="0"/>
              </a:rPr>
              <a:t>He has stabilized and maintained in his home for almost a year.  His D&amp;N case is set to close by the end of September and Family Pres was closed successfully in July of this year.</a:t>
            </a:r>
          </a:p>
        </p:txBody>
      </p:sp>
    </p:spTree>
    <p:extLst>
      <p:ext uri="{BB962C8B-B14F-4D97-AF65-F5344CB8AC3E}">
        <p14:creationId xmlns:p14="http://schemas.microsoft.com/office/powerpoint/2010/main" val="19602967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5730" y="109728"/>
            <a:ext cx="4320540" cy="6638544"/>
          </a:xfrm>
          <a:prstGeom prst="rect">
            <a:avLst/>
          </a:prstGeom>
        </p:spPr>
      </p:pic>
    </p:spTree>
    <p:extLst>
      <p:ext uri="{BB962C8B-B14F-4D97-AF65-F5344CB8AC3E}">
        <p14:creationId xmlns:p14="http://schemas.microsoft.com/office/powerpoint/2010/main" val="2743149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Adaptive behaviors?</a:t>
            </a:r>
          </a:p>
        </p:txBody>
      </p:sp>
      <p:sp>
        <p:nvSpPr>
          <p:cNvPr id="3" name="Content Placeholder 2"/>
          <p:cNvSpPr>
            <a:spLocks noGrp="1"/>
          </p:cNvSpPr>
          <p:nvPr>
            <p:ph idx="1"/>
          </p:nvPr>
        </p:nvSpPr>
        <p:spPr>
          <a:xfrm>
            <a:off x="913795" y="1935921"/>
            <a:ext cx="10353762" cy="4239591"/>
          </a:xfrm>
        </p:spPr>
        <p:txBody>
          <a:bodyPr>
            <a:noAutofit/>
          </a:bodyPr>
          <a:lstStyle/>
          <a:p>
            <a:r>
              <a:rPr lang="en-US" sz="2400" dirty="0"/>
              <a:t>Communication – receptive or expressive language </a:t>
            </a:r>
          </a:p>
          <a:p>
            <a:r>
              <a:rPr lang="en-US" sz="2400" dirty="0"/>
              <a:t>Self-Care </a:t>
            </a:r>
          </a:p>
          <a:p>
            <a:r>
              <a:rPr lang="en-US" sz="2400" dirty="0"/>
              <a:t>Mobility </a:t>
            </a:r>
          </a:p>
          <a:p>
            <a:r>
              <a:rPr lang="en-US" sz="2400" dirty="0"/>
              <a:t>Independent Living Skills </a:t>
            </a:r>
          </a:p>
          <a:p>
            <a:r>
              <a:rPr lang="en-US" sz="2400" dirty="0"/>
              <a:t>Learning &amp; Processing</a:t>
            </a:r>
          </a:p>
          <a:p>
            <a:r>
              <a:rPr lang="en-US" sz="2400" dirty="0"/>
              <a:t>Self-Direction </a:t>
            </a:r>
          </a:p>
          <a:p>
            <a:r>
              <a:rPr lang="en-US" sz="2400" dirty="0"/>
              <a:t>Economic self-sufficiency or ability to work </a:t>
            </a:r>
          </a:p>
        </p:txBody>
      </p:sp>
    </p:spTree>
    <p:extLst>
      <p:ext uri="{BB962C8B-B14F-4D97-AF65-F5344CB8AC3E}">
        <p14:creationId xmlns:p14="http://schemas.microsoft.com/office/powerpoint/2010/main" val="30872438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1221" y="947351"/>
            <a:ext cx="7996275" cy="5718766"/>
          </a:xfrm>
          <a:prstGeom prst="rect">
            <a:avLst/>
          </a:prstGeom>
        </p:spPr>
      </p:pic>
    </p:spTree>
    <p:extLst>
      <p:ext uri="{BB962C8B-B14F-4D97-AF65-F5344CB8AC3E}">
        <p14:creationId xmlns:p14="http://schemas.microsoft.com/office/powerpoint/2010/main" val="23836791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7827" y="1096943"/>
            <a:ext cx="7370199" cy="5695154"/>
          </a:xfrm>
          <a:prstGeom prst="rect">
            <a:avLst/>
          </a:prstGeom>
        </p:spPr>
      </p:pic>
    </p:spTree>
    <p:extLst>
      <p:ext uri="{BB962C8B-B14F-4D97-AF65-F5344CB8AC3E}">
        <p14:creationId xmlns:p14="http://schemas.microsoft.com/office/powerpoint/2010/main" val="13917618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F1ECCAAE-8D93-474A-A543-91E1FAF7FB1D}"/>
              </a:ext>
            </a:extLst>
          </p:cNvPr>
          <p:cNvSpPr>
            <a:spLocks noGrp="1"/>
          </p:cNvSpPr>
          <p:nvPr>
            <p:ph type="title"/>
          </p:nvPr>
        </p:nvSpPr>
        <p:spPr/>
        <p:txBody>
          <a:bodyPr>
            <a:normAutofit/>
          </a:bodyPr>
          <a:lstStyle/>
          <a:p>
            <a:r>
              <a:rPr lang="en-US" sz="6600" dirty="0">
                <a:solidFill>
                  <a:srgbClr val="FFC000"/>
                </a:solidFill>
              </a:rPr>
              <a:t>QUESTIONS??</a:t>
            </a:r>
          </a:p>
        </p:txBody>
      </p:sp>
      <p:sp>
        <p:nvSpPr>
          <p:cNvPr id="5" name="Text Placeholder 4">
            <a:extLst>
              <a:ext uri="{FF2B5EF4-FFF2-40B4-BE49-F238E27FC236}">
                <a16:creationId xmlns:a16="http://schemas.microsoft.com/office/drawing/2014/main" xmlns="" id="{87663260-8688-4CF4-A800-0D8912320CC1}"/>
              </a:ext>
            </a:extLst>
          </p:cNvPr>
          <p:cNvSpPr>
            <a:spLocks noGrp="1"/>
          </p:cNvSpPr>
          <p:nvPr>
            <p:ph type="body" sz="half" idx="2"/>
          </p:nvPr>
        </p:nvSpPr>
        <p:spPr/>
        <p:txBody>
          <a:bodyPr>
            <a:normAutofit/>
          </a:bodyPr>
          <a:lstStyle/>
          <a:p>
            <a:r>
              <a:rPr lang="en-US" sz="4000" dirty="0">
                <a:solidFill>
                  <a:srgbClr val="00B0F0"/>
                </a:solidFill>
              </a:rPr>
              <a:t>THANK YOU! </a:t>
            </a:r>
          </a:p>
        </p:txBody>
      </p:sp>
    </p:spTree>
    <p:extLst>
      <p:ext uri="{BB962C8B-B14F-4D97-AF65-F5344CB8AC3E}">
        <p14:creationId xmlns:p14="http://schemas.microsoft.com/office/powerpoint/2010/main" val="42111832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848139"/>
          </a:xfrm>
        </p:spPr>
        <p:txBody>
          <a:bodyPr/>
          <a:lstStyle/>
          <a:p>
            <a:r>
              <a:rPr lang="en-US" dirty="0"/>
              <a:t>Sources </a:t>
            </a:r>
          </a:p>
        </p:txBody>
      </p:sp>
      <p:sp>
        <p:nvSpPr>
          <p:cNvPr id="3" name="Content Placeholder 2"/>
          <p:cNvSpPr>
            <a:spLocks noGrp="1"/>
          </p:cNvSpPr>
          <p:nvPr>
            <p:ph idx="1"/>
          </p:nvPr>
        </p:nvSpPr>
        <p:spPr>
          <a:xfrm>
            <a:off x="913795" y="1457739"/>
            <a:ext cx="10353762" cy="4982818"/>
          </a:xfrm>
        </p:spPr>
        <p:txBody>
          <a:bodyPr>
            <a:normAutofit fontScale="55000" lnSpcReduction="20000"/>
          </a:bodyPr>
          <a:lstStyle/>
          <a:p>
            <a:pPr>
              <a:buFont typeface="Monotype Sorts" pitchFamily="2" charset="2"/>
              <a:buNone/>
            </a:pPr>
            <a:r>
              <a:rPr lang="en-US" dirty="0">
                <a:latin typeface="Arial" charset="0"/>
              </a:rPr>
              <a:t>Davis, Leigh Ann. 2005.  "People with Intellectual Disabilities and Sexual Violence." </a:t>
            </a:r>
            <a:r>
              <a:rPr lang="en-US" i="1" dirty="0">
                <a:latin typeface="Arial" charset="0"/>
              </a:rPr>
              <a:t>The Arc of the United States Fact Sheet.</a:t>
            </a:r>
          </a:p>
          <a:p>
            <a:pPr>
              <a:buFont typeface="Monotype Sorts" pitchFamily="2" charset="2"/>
              <a:buNone/>
            </a:pPr>
            <a:endParaRPr lang="en-US" i="1" dirty="0">
              <a:latin typeface="Arial" charset="0"/>
            </a:endParaRPr>
          </a:p>
          <a:p>
            <a:pPr>
              <a:buFont typeface="Monotype Sorts" pitchFamily="2" charset="2"/>
              <a:buNone/>
            </a:pPr>
            <a:r>
              <a:rPr lang="en-US" dirty="0">
                <a:latin typeface="Arial" charset="0"/>
              </a:rPr>
              <a:t>Division for Developmental Disabilities website.  2005. </a:t>
            </a:r>
            <a:r>
              <a:rPr lang="en-US" dirty="0">
                <a:latin typeface="Arial" charset="0"/>
                <a:hlinkClick r:id="rId2"/>
              </a:rPr>
              <a:t>http://www.cdhs.state.co.us/ohr/dds/DDS_center.html</a:t>
            </a:r>
            <a:r>
              <a:rPr lang="en-US" dirty="0">
                <a:latin typeface="Arial" charset="0"/>
              </a:rPr>
              <a:t>.</a:t>
            </a:r>
          </a:p>
          <a:p>
            <a:pPr>
              <a:buFont typeface="Monotype Sorts" pitchFamily="2" charset="2"/>
              <a:buNone/>
            </a:pPr>
            <a:endParaRPr lang="en-US" dirty="0">
              <a:latin typeface="Arial" charset="0"/>
            </a:endParaRPr>
          </a:p>
          <a:p>
            <a:pPr>
              <a:buFont typeface="Monotype Sorts" pitchFamily="2" charset="2"/>
              <a:buNone/>
            </a:pPr>
            <a:r>
              <a:rPr lang="en-US" dirty="0">
                <a:latin typeface="Arial" charset="0"/>
              </a:rPr>
              <a:t>Hughes, C. &amp; Abramson, W. 2002. "Stop the Violence, Break the Silence Training Guide."  Disability Services ASAP (A Safety Awareness Program of </a:t>
            </a:r>
            <a:r>
              <a:rPr lang="en-US" dirty="0" err="1">
                <a:latin typeface="Arial" charset="0"/>
              </a:rPr>
              <a:t>SafePlace</a:t>
            </a:r>
            <a:r>
              <a:rPr lang="en-US" dirty="0">
                <a:latin typeface="Arial" charset="0"/>
              </a:rPr>
              <a:t>.)</a:t>
            </a:r>
          </a:p>
          <a:p>
            <a:pPr>
              <a:buFont typeface="Monotype Sorts" pitchFamily="2" charset="2"/>
              <a:buNone/>
            </a:pPr>
            <a:endParaRPr lang="en-US" dirty="0">
              <a:latin typeface="Arial" charset="0"/>
            </a:endParaRPr>
          </a:p>
          <a:p>
            <a:pPr>
              <a:buFont typeface="Monotype Sorts" pitchFamily="2" charset="2"/>
              <a:buNone/>
            </a:pPr>
            <a:r>
              <a:rPr lang="en-US" dirty="0" err="1">
                <a:latin typeface="Arial" charset="0"/>
              </a:rPr>
              <a:t>Sobsey</a:t>
            </a:r>
            <a:r>
              <a:rPr lang="en-US" dirty="0">
                <a:latin typeface="Arial" charset="0"/>
              </a:rPr>
              <a:t>, D., &amp; Doe, T. 1991. “Patterns of Sexual Abuse and Assault.” </a:t>
            </a:r>
            <a:r>
              <a:rPr lang="en-US" i="1" dirty="0">
                <a:latin typeface="Arial" charset="0"/>
              </a:rPr>
              <a:t>Journal of Sexuality and Disability</a:t>
            </a:r>
            <a:r>
              <a:rPr lang="en-US" dirty="0">
                <a:latin typeface="Arial" charset="0"/>
              </a:rPr>
              <a:t>, 9(3): 243-259.</a:t>
            </a:r>
          </a:p>
          <a:p>
            <a:pPr>
              <a:buFont typeface="Monotype Sorts" pitchFamily="2" charset="2"/>
              <a:buNone/>
            </a:pPr>
            <a:endParaRPr lang="en-US" dirty="0">
              <a:latin typeface="Arial" charset="0"/>
            </a:endParaRPr>
          </a:p>
          <a:p>
            <a:pPr>
              <a:buFont typeface="Monotype Sorts" pitchFamily="2" charset="2"/>
              <a:buNone/>
            </a:pPr>
            <a:r>
              <a:rPr lang="en-US" dirty="0" err="1">
                <a:latin typeface="Arial" charset="0"/>
              </a:rPr>
              <a:t>Sobsey</a:t>
            </a:r>
            <a:r>
              <a:rPr lang="en-US" dirty="0">
                <a:latin typeface="Arial" charset="0"/>
              </a:rPr>
              <a:t>, D., Wells, D., </a:t>
            </a:r>
            <a:r>
              <a:rPr lang="en-US" dirty="0" err="1">
                <a:latin typeface="Arial" charset="0"/>
              </a:rPr>
              <a:t>Lucardie</a:t>
            </a:r>
            <a:r>
              <a:rPr lang="en-US" dirty="0">
                <a:latin typeface="Arial" charset="0"/>
              </a:rPr>
              <a:t>, R., and Mansell, S. 1995. </a:t>
            </a:r>
            <a:r>
              <a:rPr lang="en-US" i="1" dirty="0">
                <a:latin typeface="Arial" charset="0"/>
              </a:rPr>
              <a:t>Violence and Disability: An Annotated Bibliography</a:t>
            </a:r>
            <a:r>
              <a:rPr lang="en-US" dirty="0">
                <a:latin typeface="Arial" charset="0"/>
              </a:rPr>
              <a:t>. Baltimore, MD. Brookes Publishing.) (Young, M.E., et al. 1997. “Prevalence of Abuse of Women with Physical Disabilities.” </a:t>
            </a:r>
            <a:r>
              <a:rPr lang="en-US" i="1" dirty="0">
                <a:latin typeface="Arial" charset="0"/>
              </a:rPr>
              <a:t>Archives of Physical Medicine and Rehabilitation Special Issue</a:t>
            </a:r>
            <a:r>
              <a:rPr lang="en-US" dirty="0">
                <a:latin typeface="Arial" charset="0"/>
              </a:rPr>
              <a:t>. 78 (12, Suppl. 5) S34-S38.</a:t>
            </a:r>
          </a:p>
          <a:p>
            <a:pPr>
              <a:buFont typeface="Monotype Sorts" pitchFamily="2" charset="2"/>
              <a:buNone/>
            </a:pPr>
            <a:endParaRPr lang="en-US" dirty="0">
              <a:latin typeface="Arial" charset="0"/>
            </a:endParaRPr>
          </a:p>
          <a:p>
            <a:pPr>
              <a:buFont typeface="Monotype Sorts" pitchFamily="2" charset="2"/>
              <a:buNone/>
            </a:pPr>
            <a:r>
              <a:rPr lang="en-US" dirty="0">
                <a:latin typeface="Arial" charset="0"/>
              </a:rPr>
              <a:t>Stuart, D, &amp; Schott, C., 1997.  "People with Developmental Disabilities and the Criminal Justice System: Access Denied." </a:t>
            </a:r>
            <a:r>
              <a:rPr lang="en-US" i="1" dirty="0">
                <a:latin typeface="Arial" charset="0"/>
              </a:rPr>
              <a:t>The Arc of Aurora.</a:t>
            </a:r>
          </a:p>
          <a:p>
            <a:pPr>
              <a:buFont typeface="Monotype Sorts" pitchFamily="2" charset="2"/>
              <a:buNone/>
            </a:pPr>
            <a:endParaRPr lang="en-US" i="1" dirty="0">
              <a:latin typeface="Arial" charset="0"/>
            </a:endParaRPr>
          </a:p>
          <a:p>
            <a:pPr>
              <a:buFont typeface="Monotype Sorts" pitchFamily="2" charset="2"/>
              <a:buNone/>
            </a:pPr>
            <a:r>
              <a:rPr lang="en-US" dirty="0">
                <a:latin typeface="Arial" charset="0"/>
              </a:rPr>
              <a:t>U.S. Dept. of Justice, Office of Crime Victim Bulletin, 1998</a:t>
            </a:r>
          </a:p>
          <a:p>
            <a:pPr>
              <a:buFont typeface="Monotype Sorts" pitchFamily="2" charset="2"/>
              <a:buNone/>
            </a:pPr>
            <a:endParaRPr lang="en-US" dirty="0">
              <a:latin typeface="Arial" charset="0"/>
            </a:endParaRPr>
          </a:p>
          <a:p>
            <a:pPr>
              <a:buFont typeface="Monotype Sorts" pitchFamily="2" charset="2"/>
              <a:buNone/>
            </a:pPr>
            <a:r>
              <a:rPr lang="en-US" dirty="0" err="1">
                <a:latin typeface="Arial" charset="0"/>
              </a:rPr>
              <a:t>Willging</a:t>
            </a:r>
            <a:r>
              <a:rPr lang="en-US" dirty="0">
                <a:latin typeface="Arial" charset="0"/>
              </a:rPr>
              <a:t>, J.P., Bower, C.M., and Cotton, R.T. 1992. “Physical Abuse of Children: A Retrospective Review</a:t>
            </a:r>
          </a:p>
          <a:p>
            <a:endParaRPr lang="en-US" dirty="0"/>
          </a:p>
        </p:txBody>
      </p:sp>
    </p:spTree>
    <p:extLst>
      <p:ext uri="{BB962C8B-B14F-4D97-AF65-F5344CB8AC3E}">
        <p14:creationId xmlns:p14="http://schemas.microsoft.com/office/powerpoint/2010/main" val="27095432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F316D77-1842-4F1A-9CB3-9EEF4B6BA0B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D373F61A-6EE7-4E31-9220-A967239F747D}"/>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927814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3000"/>
            <a:duotone>
              <a:schemeClr val="bg2">
                <a:shade val="18000"/>
                <a:satMod val="160000"/>
                <a:lumMod val="28000"/>
              </a:schemeClr>
              <a:schemeClr val="bg2">
                <a:tint val="95000"/>
                <a:satMod val="160000"/>
                <a:lumMod val="116000"/>
              </a:schemeClr>
            </a:duotone>
            <a:lum/>
            <a:extLst>
              <a:ext uri="{BEBA8EAE-BF5A-486C-A8C5-ECC9F3942E4B}">
                <a14:imgProps xmlns:a14="http://schemas.microsoft.com/office/drawing/2010/main">
                  <a14:imgLayer r:embed="rId3">
                    <a14:imgEffect>
                      <a14:artisticPhotocopy/>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8" name="Rectangle 7">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0" y="0"/>
            <a:ext cx="4654296" cy="6858000"/>
          </a:xfrm>
          <a:prstGeom prst="rect">
            <a:avLst/>
          </a:prstGeom>
          <a:gradFill>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2"/>
            <a:ext cx="643467" cy="68580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FD29F2A4-2078-43F2-8C97-D27A6739793E}"/>
              </a:ext>
            </a:extLst>
          </p:cNvPr>
          <p:cNvSpPr>
            <a:spLocks noGrp="1"/>
          </p:cNvSpPr>
          <p:nvPr>
            <p:ph type="title"/>
          </p:nvPr>
        </p:nvSpPr>
        <p:spPr>
          <a:xfrm>
            <a:off x="842838" y="1096963"/>
            <a:ext cx="3489723" cy="4664075"/>
          </a:xfrm>
        </p:spPr>
        <p:txBody>
          <a:bodyPr>
            <a:normAutofit/>
          </a:bodyPr>
          <a:lstStyle/>
          <a:p>
            <a:pPr algn="l"/>
            <a:r>
              <a:rPr lang="en-US" sz="4000" dirty="0">
                <a:solidFill>
                  <a:srgbClr val="FFFFFF"/>
                </a:solidFill>
              </a:rPr>
              <a:t>Vineland adaptive behavior scale</a:t>
            </a:r>
          </a:p>
        </p:txBody>
      </p:sp>
      <p:sp>
        <p:nvSpPr>
          <p:cNvPr id="3" name="Content Placeholder 2">
            <a:extLst>
              <a:ext uri="{FF2B5EF4-FFF2-40B4-BE49-F238E27FC236}">
                <a16:creationId xmlns:a16="http://schemas.microsoft.com/office/drawing/2014/main" xmlns="" id="{1BF4C25D-8A37-45A5-8ACD-EEAF185B4813}"/>
              </a:ext>
            </a:extLst>
          </p:cNvPr>
          <p:cNvSpPr>
            <a:spLocks noGrp="1"/>
          </p:cNvSpPr>
          <p:nvPr>
            <p:ph idx="1"/>
          </p:nvPr>
        </p:nvSpPr>
        <p:spPr>
          <a:xfrm>
            <a:off x="5063412" y="311020"/>
            <a:ext cx="6531429" cy="6307493"/>
          </a:xfrm>
        </p:spPr>
        <p:txBody>
          <a:bodyPr anchor="ctr">
            <a:normAutofit fontScale="92500" lnSpcReduction="20000"/>
          </a:bodyPr>
          <a:lstStyle/>
          <a:p>
            <a:pPr marL="0" indent="0">
              <a:lnSpc>
                <a:spcPct val="110000"/>
              </a:lnSpc>
              <a:spcBef>
                <a:spcPts val="0"/>
              </a:spcBef>
              <a:spcAft>
                <a:spcPts val="800"/>
              </a:spcAft>
              <a:buNone/>
            </a:pPr>
            <a:r>
              <a:rPr lang="en-US" sz="2300" b="1" dirty="0">
                <a:solidFill>
                  <a:schemeClr val="tx1">
                    <a:lumMod val="95000"/>
                    <a:lumOff val="5000"/>
                  </a:schemeClr>
                </a:solidFill>
                <a:latin typeface="Arial" panose="020B0604020202020204" pitchFamily="34" charset="0"/>
                <a:ea typeface="Calibri" panose="020F0502020204030204" pitchFamily="34" charset="0"/>
                <a:cs typeface="Times New Roman" panose="02020603050405020304" pitchFamily="18" charset="0"/>
              </a:rPr>
              <a:t>Adaptive behavior refers to a person’s performance of daily activities required for personal and social sufficiency. </a:t>
            </a:r>
          </a:p>
          <a:p>
            <a:pPr>
              <a:lnSpc>
                <a:spcPct val="110000"/>
              </a:lnSpc>
              <a:spcBef>
                <a:spcPts val="0"/>
              </a:spcBef>
              <a:spcAft>
                <a:spcPts val="800"/>
              </a:spcAft>
            </a:pPr>
            <a:endParaRPr lang="en-US" sz="23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0000"/>
              </a:lnSpc>
              <a:spcBef>
                <a:spcPts val="0"/>
              </a:spcBef>
              <a:spcAft>
                <a:spcPts val="800"/>
              </a:spcAft>
            </a:pPr>
            <a:r>
              <a:rPr lang="en-US" sz="2300" b="1" dirty="0">
                <a:solidFill>
                  <a:schemeClr val="tx1">
                    <a:lumMod val="95000"/>
                    <a:lumOff val="5000"/>
                  </a:schemeClr>
                </a:solidFill>
                <a:effectLst/>
                <a:latin typeface="Arial" panose="020B0604020202020204" pitchFamily="34" charset="0"/>
                <a:ea typeface="Times New Roman" panose="02020603050405020304" pitchFamily="18" charset="0"/>
                <a:cs typeface="Times New Roman" panose="02020603050405020304" pitchFamily="18" charset="0"/>
              </a:rPr>
              <a:t>The Vineland-II assesses adaptive behavior in four domains: </a:t>
            </a:r>
            <a:endParaRPr lang="en-US" sz="2300" b="1"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0000"/>
              </a:lnSpc>
              <a:spcBef>
                <a:spcPts val="0"/>
              </a:spcBef>
              <a:spcAft>
                <a:spcPts val="800"/>
              </a:spcAft>
              <a:buNone/>
            </a:pPr>
            <a:r>
              <a:rPr lang="en-US" sz="2300" b="1" i="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    1</a:t>
            </a:r>
            <a:r>
              <a:rPr lang="en-US" sz="2300" b="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 Communication</a:t>
            </a:r>
            <a:r>
              <a:rPr lang="en-US" sz="2300"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 (receptive, expressive and 	written</a:t>
            </a:r>
            <a:r>
              <a:rPr lang="en-US" sz="2300" i="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a:t>
            </a:r>
            <a:endParaRPr lang="en-US" sz="23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0000"/>
              </a:lnSpc>
              <a:spcBef>
                <a:spcPts val="0"/>
              </a:spcBef>
              <a:spcAft>
                <a:spcPts val="800"/>
              </a:spcAft>
              <a:buNone/>
            </a:pPr>
            <a:r>
              <a:rPr lang="en-US" sz="2300" b="1" i="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    2</a:t>
            </a:r>
            <a:r>
              <a:rPr lang="en-US" sz="2300" b="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 Daily Living Skills</a:t>
            </a:r>
            <a:r>
              <a:rPr lang="en-US" sz="2300"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 (personal, domestic and 	community) </a:t>
            </a:r>
            <a:endParaRPr lang="en-US" sz="23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0000"/>
              </a:lnSpc>
              <a:spcBef>
                <a:spcPts val="0"/>
              </a:spcBef>
              <a:spcAft>
                <a:spcPts val="800"/>
              </a:spcAft>
              <a:buNone/>
            </a:pPr>
            <a:r>
              <a:rPr lang="en-US" sz="2300" b="1" i="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    3) </a:t>
            </a:r>
            <a:r>
              <a:rPr lang="en-US" sz="2300" b="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Socialization</a:t>
            </a:r>
            <a:r>
              <a:rPr lang="en-US" sz="2300" b="1" i="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 </a:t>
            </a:r>
            <a:r>
              <a:rPr lang="en-US" sz="2300"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(interpersonal relationships, 	play and leisure time and coping skills)  </a:t>
            </a:r>
            <a:endParaRPr lang="en-US" sz="2300" dirty="0">
              <a:solidFill>
                <a:schemeClr val="tx1">
                  <a:lumMod val="95000"/>
                  <a:lumOff val="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10000"/>
              </a:lnSpc>
              <a:spcBef>
                <a:spcPts val="0"/>
              </a:spcBef>
              <a:spcAft>
                <a:spcPts val="800"/>
              </a:spcAft>
              <a:buNone/>
            </a:pPr>
            <a:r>
              <a:rPr lang="en-US" sz="2300" b="1" i="1" dirty="0">
                <a:solidFill>
                  <a:schemeClr val="tx1">
                    <a:lumMod val="95000"/>
                    <a:lumOff val="5000"/>
                  </a:schemeClr>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2300" b="1" i="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4) </a:t>
            </a:r>
            <a:r>
              <a:rPr lang="en-US" sz="2300" b="1"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Motor Skills</a:t>
            </a:r>
            <a:r>
              <a:rPr lang="en-US" sz="2300"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rPr>
              <a:t> (Fine, gross).  </a:t>
            </a:r>
          </a:p>
          <a:p>
            <a:pPr marL="0" indent="0">
              <a:lnSpc>
                <a:spcPct val="110000"/>
              </a:lnSpc>
              <a:spcBef>
                <a:spcPts val="0"/>
              </a:spcBef>
              <a:spcAft>
                <a:spcPts val="800"/>
              </a:spcAft>
              <a:buNone/>
            </a:pPr>
            <a:endParaRPr lang="en-US" sz="2300" dirty="0">
              <a:solidFill>
                <a:schemeClr val="tx1">
                  <a:lumMod val="95000"/>
                  <a:lumOff val="5000"/>
                </a:schemeClr>
              </a:solidFill>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Aft>
                <a:spcPts val="800"/>
              </a:spcAft>
            </a:pPr>
            <a:r>
              <a:rPr lang="en-US" sz="2300" b="1" dirty="0">
                <a:solidFill>
                  <a:schemeClr val="tx1">
                    <a:lumMod val="95000"/>
                    <a:lumOff val="5000"/>
                  </a:schemeClr>
                </a:solidFill>
                <a:effectLst/>
                <a:latin typeface="Arial" panose="020B0604020202020204" pitchFamily="34" charset="0"/>
                <a:ea typeface="Times New Roman" panose="02020603050405020304" pitchFamily="18" charset="0"/>
                <a:cs typeface="Times New Roman" panose="02020603050405020304" pitchFamily="18" charset="0"/>
              </a:rPr>
              <a:t>It also provides a composite score that summarizes the individual's performance across all four domains.</a:t>
            </a:r>
            <a:endParaRPr lang="en-US" sz="2300" b="1"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0000"/>
              </a:lnSpc>
              <a:spcAft>
                <a:spcPts val="800"/>
              </a:spcAft>
              <a:buNone/>
            </a:pPr>
            <a:endParaRPr lang="en-US" sz="1500" dirty="0">
              <a:solidFill>
                <a:schemeClr val="tx1">
                  <a:lumMod val="95000"/>
                  <a:lumOff val="5000"/>
                </a:schemeClr>
              </a:solidFill>
            </a:endParaRPr>
          </a:p>
        </p:txBody>
      </p:sp>
    </p:spTree>
    <p:extLst>
      <p:ext uri="{BB962C8B-B14F-4D97-AF65-F5344CB8AC3E}">
        <p14:creationId xmlns:p14="http://schemas.microsoft.com/office/powerpoint/2010/main" val="1217308893"/>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dirty="0"/>
              <a:t>Some Examples of </a:t>
            </a:r>
            <a:r>
              <a:rPr lang="en-US" dirty="0" err="1"/>
              <a:t>i</a:t>
            </a:r>
            <a:r>
              <a:rPr lang="en-US" dirty="0"/>
              <a:t>/</a:t>
            </a:r>
            <a:r>
              <a:rPr lang="en-US" dirty="0" err="1"/>
              <a:t>dd</a:t>
            </a:r>
            <a:endParaRPr lang="en-US" dirty="0"/>
          </a:p>
        </p:txBody>
      </p:sp>
      <p:sp>
        <p:nvSpPr>
          <p:cNvPr id="3" name="Content Placeholder 2"/>
          <p:cNvSpPr>
            <a:spLocks noGrp="1"/>
          </p:cNvSpPr>
          <p:nvPr>
            <p:ph idx="1"/>
          </p:nvPr>
        </p:nvSpPr>
        <p:spPr>
          <a:xfrm>
            <a:off x="913795" y="1696278"/>
            <a:ext cx="10353762" cy="4731025"/>
          </a:xfrm>
        </p:spPr>
        <p:txBody>
          <a:bodyPr>
            <a:normAutofit fontScale="85000" lnSpcReduction="20000"/>
          </a:bodyPr>
          <a:lstStyle/>
          <a:p>
            <a:r>
              <a:rPr lang="en-US" sz="2400" dirty="0"/>
              <a:t>Down syndrome</a:t>
            </a:r>
          </a:p>
          <a:p>
            <a:r>
              <a:rPr lang="en-US" sz="2400" dirty="0"/>
              <a:t>Cerebral palsy</a:t>
            </a:r>
          </a:p>
          <a:p>
            <a:r>
              <a:rPr lang="en-US" sz="2400" dirty="0"/>
              <a:t>Autism Spectrum Disorders  </a:t>
            </a:r>
          </a:p>
          <a:p>
            <a:r>
              <a:rPr lang="en-US" sz="2400" dirty="0"/>
              <a:t>Fragile X</a:t>
            </a:r>
          </a:p>
          <a:p>
            <a:r>
              <a:rPr lang="en-US" sz="2400" dirty="0"/>
              <a:t>Fetal Alcohol Syndrome</a:t>
            </a:r>
          </a:p>
          <a:p>
            <a:r>
              <a:rPr lang="en-US" sz="2400" dirty="0"/>
              <a:t>Learning Disabilities </a:t>
            </a:r>
          </a:p>
          <a:p>
            <a:r>
              <a:rPr lang="en-US" sz="2400" dirty="0"/>
              <a:t>Cystic Fibrosis </a:t>
            </a:r>
          </a:p>
          <a:p>
            <a:pPr marL="0" indent="0">
              <a:buNone/>
            </a:pPr>
            <a:endParaRPr lang="en-US" sz="2400" dirty="0"/>
          </a:p>
          <a:p>
            <a:pPr marL="0" indent="0">
              <a:buNone/>
            </a:pPr>
            <a:r>
              <a:rPr lang="en-US" sz="2400" dirty="0"/>
              <a:t>The term mental retardation was commonly used to label people with developmental disabilities. However, it is considered offensive by self-advocates and their families and the term intellectual/developmental disabilities (I/DD) is now used</a:t>
            </a:r>
          </a:p>
          <a:p>
            <a:endParaRPr lang="en-US" dirty="0"/>
          </a:p>
        </p:txBody>
      </p:sp>
    </p:spTree>
    <p:extLst>
      <p:ext uri="{BB962C8B-B14F-4D97-AF65-F5344CB8AC3E}">
        <p14:creationId xmlns:p14="http://schemas.microsoft.com/office/powerpoint/2010/main" val="3099228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29" y="609600"/>
            <a:ext cx="4050935" cy="5872120"/>
          </a:xfrm>
          <a:solidFill>
            <a:schemeClr val="accent1"/>
          </a:solidFill>
        </p:spPr>
        <p:txBody>
          <a:bodyPr>
            <a:normAutofit/>
          </a:bodyPr>
          <a:lstStyle/>
          <a:p>
            <a:r>
              <a:rPr lang="en-US" sz="4800" dirty="0"/>
              <a:t>Mild I/DD: A hidden disability</a:t>
            </a:r>
            <a:br>
              <a:rPr lang="en-US" sz="4800" dirty="0"/>
            </a:br>
            <a:r>
              <a:rPr lang="en-US" sz="4800" dirty="0"/>
              <a:t/>
            </a:r>
            <a:br>
              <a:rPr lang="en-US" sz="4800" dirty="0"/>
            </a:br>
            <a:r>
              <a:rPr lang="en-US" sz="4800" dirty="0"/>
              <a:t/>
            </a:r>
            <a:br>
              <a:rPr lang="en-US" sz="4800" dirty="0"/>
            </a:br>
            <a:endParaRPr lang="en-US" sz="4800" dirty="0"/>
          </a:p>
        </p:txBody>
      </p:sp>
      <p:sp>
        <p:nvSpPr>
          <p:cNvPr id="3" name="Content Placeholder 2"/>
          <p:cNvSpPr>
            <a:spLocks noGrp="1"/>
          </p:cNvSpPr>
          <p:nvPr>
            <p:ph idx="1"/>
          </p:nvPr>
        </p:nvSpPr>
        <p:spPr>
          <a:effectLst/>
        </p:spPr>
        <p:txBody>
          <a:bodyPr>
            <a:normAutofit fontScale="92500" lnSpcReduction="10000"/>
          </a:bodyPr>
          <a:lstStyle/>
          <a:p>
            <a:r>
              <a:rPr lang="en-US" altLang="en-US" dirty="0">
                <a:effectLst>
                  <a:outerShdw blurRad="38100" dist="38100" dir="2700000" algn="tl">
                    <a:srgbClr val="000000">
                      <a:alpha val="43137"/>
                    </a:srgbClr>
                  </a:outerShdw>
                  <a:reflection blurRad="6350" stA="50000" endPos="45500" dir="5400000" sy="-100000" algn="bl" rotWithShape="0"/>
                </a:effectLst>
              </a:rPr>
              <a:t>Most people with I/DD (85%) </a:t>
            </a:r>
            <a:r>
              <a:rPr lang="en-US" altLang="en-US" dirty="0">
                <a:effectLst>
                  <a:reflection blurRad="6350" stA="50000" endPos="45500" dir="5400000" sy="-100000" algn="bl" rotWithShape="0"/>
                </a:effectLst>
              </a:rPr>
              <a:t>have mild intellectual disabilities, live fairly</a:t>
            </a:r>
            <a:r>
              <a:rPr lang="en-US" dirty="0"/>
              <a:t> self-sufficient lives, and </a:t>
            </a:r>
            <a:r>
              <a:rPr lang="en-US" altLang="en-US" dirty="0">
                <a:effectLst>
                  <a:reflection blurRad="6350" stA="50000" endPos="45500" dir="5400000" sy="-100000" algn="bl" rotWithShape="0"/>
                </a:effectLst>
              </a:rPr>
              <a:t>may be </a:t>
            </a:r>
            <a:r>
              <a:rPr lang="en-US" altLang="en-US" b="1" u="sng" dirty="0">
                <a:effectLst>
                  <a:reflection blurRad="6350" stA="50000" endPos="45500" dir="5400000" sy="-100000" algn="bl" rotWithShape="0"/>
                </a:effectLst>
              </a:rPr>
              <a:t>difficult to distinguish from the general population</a:t>
            </a:r>
            <a:r>
              <a:rPr lang="en-US" altLang="en-US" u="sng" dirty="0">
                <a:effectLst>
                  <a:reflection blurRad="6350" stA="50000" endPos="45500" dir="5400000" sy="-100000" algn="bl" rotWithShape="0"/>
                </a:effectLst>
              </a:rPr>
              <a:t> </a:t>
            </a:r>
          </a:p>
          <a:p>
            <a:endParaRPr lang="en-US" altLang="en-US" u="sng" dirty="0">
              <a:effectLst>
                <a:reflection blurRad="6350" stA="50000" endPos="45500" dir="5400000" sy="-100000" algn="bl" rotWithShape="0"/>
              </a:effectLst>
              <a:latin typeface="Calibri" panose="020F0502020204030204" pitchFamily="34" charset="0"/>
            </a:endParaRPr>
          </a:p>
          <a:p>
            <a:r>
              <a:rPr lang="en-US" dirty="0"/>
              <a:t>People with Mild I/DD may be difficult to recognize because they have developed a mask of competency in order not to recognized or labeled as “disabled.”</a:t>
            </a:r>
          </a:p>
          <a:p>
            <a:pPr marL="0" indent="0">
              <a:buNone/>
            </a:pPr>
            <a:endParaRPr lang="en-US" dirty="0"/>
          </a:p>
          <a:p>
            <a:r>
              <a:rPr lang="en-US" dirty="0"/>
              <a:t>The term “mild” can be misleading – mild I/DD can have a profound impact on an individual’s life, particularly when the person becomes involved in the criminal justice system</a:t>
            </a:r>
          </a:p>
        </p:txBody>
      </p:sp>
    </p:spTree>
    <p:extLst>
      <p:ext uri="{BB962C8B-B14F-4D97-AF65-F5344CB8AC3E}">
        <p14:creationId xmlns:p14="http://schemas.microsoft.com/office/powerpoint/2010/main" val="395102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3" name="Rectangle 12"/>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52475" y="733425"/>
            <a:ext cx="3743325" cy="5391150"/>
          </a:xfrm>
          <a:prstGeom prst="rect">
            <a:avLst/>
          </a:prstGeom>
          <a:solidFill>
            <a:schemeClr val="bg1"/>
          </a:solidFill>
          <a:ln w="190500" cap="sq">
            <a:solidFill>
              <a:schemeClr val="bg1"/>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Grp="1" noChangeAspect="1"/>
          </p:cNvPicPr>
          <p:nvPr>
            <p:ph idx="1"/>
          </p:nvPr>
        </p:nvPicPr>
        <p:blipFill>
          <a:blip r:embed="rId2"/>
          <a:stretch>
            <a:fillRect/>
          </a:stretch>
        </p:blipFill>
        <p:spPr>
          <a:xfrm>
            <a:off x="1291112" y="1114868"/>
            <a:ext cx="2666050" cy="4628265"/>
          </a:xfrm>
          <a:prstGeom prst="rect">
            <a:avLst/>
          </a:prstGeom>
        </p:spPr>
      </p:pic>
      <p:sp>
        <p:nvSpPr>
          <p:cNvPr id="15" name="Rectangle 1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1340" y="804806"/>
            <a:ext cx="3625595" cy="5248389"/>
          </a:xfrm>
          <a:prstGeom prst="rect">
            <a:avLst/>
          </a:prstGeom>
          <a:noFill/>
          <a:ln w="12700">
            <a:solidFill>
              <a:srgbClr val="2A5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6185AB72-8643-4EAD-950C-6E044F705F75}"/>
              </a:ext>
            </a:extLst>
          </p:cNvPr>
          <p:cNvSpPr>
            <a:spLocks noGrp="1"/>
          </p:cNvSpPr>
          <p:nvPr>
            <p:ph type="title"/>
          </p:nvPr>
        </p:nvSpPr>
        <p:spPr>
          <a:xfrm>
            <a:off x="4927471" y="628651"/>
            <a:ext cx="6588253" cy="3495674"/>
          </a:xfrm>
        </p:spPr>
        <p:txBody>
          <a:bodyPr vert="horz" lIns="91440" tIns="45720" rIns="91440" bIns="45720" rtlCol="0" anchor="b">
            <a:normAutofit/>
          </a:bodyPr>
          <a:lstStyle/>
          <a:p>
            <a:r>
              <a:rPr lang="en-US" sz="4800" dirty="0">
                <a:solidFill>
                  <a:srgbClr val="FFFFFF"/>
                </a:solidFill>
              </a:rPr>
              <a:t>ASSESSMENTS &amp; WHAT TO LOOK FOR</a:t>
            </a:r>
          </a:p>
        </p:txBody>
      </p:sp>
    </p:spTree>
    <p:extLst>
      <p:ext uri="{BB962C8B-B14F-4D97-AF65-F5344CB8AC3E}">
        <p14:creationId xmlns:p14="http://schemas.microsoft.com/office/powerpoint/2010/main" val="1934821237"/>
      </p:ext>
    </p:extLst>
  </p:cSld>
  <p:clrMapOvr>
    <a:overrideClrMapping bg1="lt1" tx1="dk1" bg2="lt2" tx2="dk2" accent1="accent1" accent2="accent2" accent3="accent3" accent4="accent4" accent5="accent5" accent6="accent6" hlink="hlink" folHlink="folHlink"/>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xmlns=""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7501</TotalTime>
  <Words>4442</Words>
  <Application>Microsoft Office PowerPoint</Application>
  <PresentationFormat>Custom</PresentationFormat>
  <Paragraphs>365</Paragraphs>
  <Slides>54</Slides>
  <Notes>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Damask</vt:lpstr>
      <vt:lpstr>Recognizing &amp; Working with children &amp; Parents with intellectual and developmetal disabiliies</vt:lpstr>
      <vt:lpstr>Why are we talking about this? </vt:lpstr>
      <vt:lpstr>Road Map </vt:lpstr>
      <vt:lpstr>What is an  Intellectual/ Developmental  Disability (I/DD)? </vt:lpstr>
      <vt:lpstr>What are Adaptive behaviors?</vt:lpstr>
      <vt:lpstr>Vineland adaptive behavior scale</vt:lpstr>
      <vt:lpstr>Some Examples of i/dd</vt:lpstr>
      <vt:lpstr>Mild I/DD: A hidden disability   </vt:lpstr>
      <vt:lpstr>ASSESSMENTS &amp; WHAT TO LOOK FOR</vt:lpstr>
      <vt:lpstr>Possible indicators of I/dd</vt:lpstr>
      <vt:lpstr>Tool belt – identifying whether a person might have I/DD</vt:lpstr>
      <vt:lpstr>Common Characteristics of people with i/DD (cnt’d)</vt:lpstr>
      <vt:lpstr>Common Characteristics of people with i/DD (cnt’d)</vt:lpstr>
      <vt:lpstr>PowerPoint Presentation</vt:lpstr>
      <vt:lpstr>PowerPoint Presentation</vt:lpstr>
      <vt:lpstr>Testing &amp; Evaluations</vt:lpstr>
      <vt:lpstr>Early intervention</vt:lpstr>
      <vt:lpstr>Schools, IDEA, &amp; IEPs</vt:lpstr>
      <vt:lpstr>PRACTICE TIP! </vt:lpstr>
      <vt:lpstr>LEGAL CONSIDERATIONS</vt:lpstr>
      <vt:lpstr>Competency </vt:lpstr>
      <vt:lpstr>Competency &amp; restoration</vt:lpstr>
      <vt:lpstr>PowerPoint Presentation</vt:lpstr>
      <vt:lpstr>PowerPoint Presentation</vt:lpstr>
      <vt:lpstr>PowerPoint Presentation</vt:lpstr>
      <vt:lpstr>Capacity &amp; Communication </vt:lpstr>
      <vt:lpstr>Capacity &amp; communication</vt:lpstr>
      <vt:lpstr>Capacity &amp; Sorenson</vt:lpstr>
      <vt:lpstr>Communicating with a Person with I/DD</vt:lpstr>
      <vt:lpstr>Communicating with a Person with I/DD (cnt’d)</vt:lpstr>
      <vt:lpstr>Advocating outside the court Room</vt:lpstr>
      <vt:lpstr>Medicaid waivers &amp; Transitions</vt:lpstr>
      <vt:lpstr>How to begin Medicaid application and Medicaid waiver process</vt:lpstr>
      <vt:lpstr>Social security </vt:lpstr>
      <vt:lpstr>CO Service System  for People with I/DD</vt:lpstr>
      <vt:lpstr>Social services resources</vt:lpstr>
      <vt:lpstr>Resources – Agencies specific to i/dd</vt:lpstr>
      <vt:lpstr>CASE EXAMPLE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lpstr>Sources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Maggie Wesley</dc:creator>
  <cp:lastModifiedBy>Melinda Taylor</cp:lastModifiedBy>
  <cp:revision>41</cp:revision>
  <dcterms:created xsi:type="dcterms:W3CDTF">2017-08-08T22:10:06Z</dcterms:created>
  <dcterms:modified xsi:type="dcterms:W3CDTF">2017-09-06T16:19:25Z</dcterms:modified>
</cp:coreProperties>
</file>