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70" d="100"/>
          <a:sy n="70" d="100"/>
        </p:scale>
        <p:origin x="-772"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DA763DC-93C8-C54C-A89C-E8E327220489}" type="datetimeFigureOut">
              <a:rPr lang="en-US" smtClean="0"/>
              <a:t>8/29/2017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DCB808-E6F8-A04A-8310-22820834701D}" type="slidenum">
              <a:rPr lang="en-US" smtClean="0"/>
              <a:t>‹#›</a:t>
            </a:fld>
            <a:endParaRPr lang="en-US"/>
          </a:p>
        </p:txBody>
      </p:sp>
    </p:spTree>
    <p:extLst>
      <p:ext uri="{BB962C8B-B14F-4D97-AF65-F5344CB8AC3E}">
        <p14:creationId xmlns:p14="http://schemas.microsoft.com/office/powerpoint/2010/main" val="12716788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A763DC-93C8-C54C-A89C-E8E327220489}" type="datetimeFigureOut">
              <a:rPr lang="en-US" smtClean="0"/>
              <a:t>8/29/2017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DCB808-E6F8-A04A-8310-22820834701D}" type="slidenum">
              <a:rPr lang="en-US" smtClean="0"/>
              <a:t>‹#›</a:t>
            </a:fld>
            <a:endParaRPr lang="en-US"/>
          </a:p>
        </p:txBody>
      </p:sp>
    </p:spTree>
    <p:extLst>
      <p:ext uri="{BB962C8B-B14F-4D97-AF65-F5344CB8AC3E}">
        <p14:creationId xmlns:p14="http://schemas.microsoft.com/office/powerpoint/2010/main" val="524513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A763DC-93C8-C54C-A89C-E8E327220489}" type="datetimeFigureOut">
              <a:rPr lang="en-US" smtClean="0"/>
              <a:t>8/29/2017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DCB808-E6F8-A04A-8310-22820834701D}" type="slidenum">
              <a:rPr lang="en-US" smtClean="0"/>
              <a:t>‹#›</a:t>
            </a:fld>
            <a:endParaRPr lang="en-US"/>
          </a:p>
        </p:txBody>
      </p:sp>
    </p:spTree>
    <p:extLst>
      <p:ext uri="{BB962C8B-B14F-4D97-AF65-F5344CB8AC3E}">
        <p14:creationId xmlns:p14="http://schemas.microsoft.com/office/powerpoint/2010/main" val="2806712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A763DC-93C8-C54C-A89C-E8E327220489}" type="datetimeFigureOut">
              <a:rPr lang="en-US" smtClean="0"/>
              <a:t>8/29/2017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DCB808-E6F8-A04A-8310-22820834701D}" type="slidenum">
              <a:rPr lang="en-US" smtClean="0"/>
              <a:t>‹#›</a:t>
            </a:fld>
            <a:endParaRPr lang="en-US"/>
          </a:p>
        </p:txBody>
      </p:sp>
    </p:spTree>
    <p:extLst>
      <p:ext uri="{BB962C8B-B14F-4D97-AF65-F5344CB8AC3E}">
        <p14:creationId xmlns:p14="http://schemas.microsoft.com/office/powerpoint/2010/main" val="2556507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A763DC-93C8-C54C-A89C-E8E327220489}" type="datetimeFigureOut">
              <a:rPr lang="en-US" smtClean="0"/>
              <a:t>8/29/2017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DCB808-E6F8-A04A-8310-22820834701D}" type="slidenum">
              <a:rPr lang="en-US" smtClean="0"/>
              <a:t>‹#›</a:t>
            </a:fld>
            <a:endParaRPr lang="en-US"/>
          </a:p>
        </p:txBody>
      </p:sp>
    </p:spTree>
    <p:extLst>
      <p:ext uri="{BB962C8B-B14F-4D97-AF65-F5344CB8AC3E}">
        <p14:creationId xmlns:p14="http://schemas.microsoft.com/office/powerpoint/2010/main" val="4023141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DA763DC-93C8-C54C-A89C-E8E327220489}" type="datetimeFigureOut">
              <a:rPr lang="en-US" smtClean="0"/>
              <a:t>8/29/2017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DCB808-E6F8-A04A-8310-22820834701D}" type="slidenum">
              <a:rPr lang="en-US" smtClean="0"/>
              <a:t>‹#›</a:t>
            </a:fld>
            <a:endParaRPr lang="en-US"/>
          </a:p>
        </p:txBody>
      </p:sp>
    </p:spTree>
    <p:extLst>
      <p:ext uri="{BB962C8B-B14F-4D97-AF65-F5344CB8AC3E}">
        <p14:creationId xmlns:p14="http://schemas.microsoft.com/office/powerpoint/2010/main" val="1256765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DA763DC-93C8-C54C-A89C-E8E327220489}" type="datetimeFigureOut">
              <a:rPr lang="en-US" smtClean="0"/>
              <a:t>8/29/2017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DCB808-E6F8-A04A-8310-22820834701D}" type="slidenum">
              <a:rPr lang="en-US" smtClean="0"/>
              <a:t>‹#›</a:t>
            </a:fld>
            <a:endParaRPr lang="en-US"/>
          </a:p>
        </p:txBody>
      </p:sp>
    </p:spTree>
    <p:extLst>
      <p:ext uri="{BB962C8B-B14F-4D97-AF65-F5344CB8AC3E}">
        <p14:creationId xmlns:p14="http://schemas.microsoft.com/office/powerpoint/2010/main" val="3011668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DA763DC-93C8-C54C-A89C-E8E327220489}" type="datetimeFigureOut">
              <a:rPr lang="en-US" smtClean="0"/>
              <a:t>8/29/2017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DCB808-E6F8-A04A-8310-22820834701D}" type="slidenum">
              <a:rPr lang="en-US" smtClean="0"/>
              <a:t>‹#›</a:t>
            </a:fld>
            <a:endParaRPr lang="en-US"/>
          </a:p>
        </p:txBody>
      </p:sp>
    </p:spTree>
    <p:extLst>
      <p:ext uri="{BB962C8B-B14F-4D97-AF65-F5344CB8AC3E}">
        <p14:creationId xmlns:p14="http://schemas.microsoft.com/office/powerpoint/2010/main" val="2408886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A763DC-93C8-C54C-A89C-E8E327220489}" type="datetimeFigureOut">
              <a:rPr lang="en-US" smtClean="0"/>
              <a:t>8/29/2017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DCB808-E6F8-A04A-8310-22820834701D}" type="slidenum">
              <a:rPr lang="en-US" smtClean="0"/>
              <a:t>‹#›</a:t>
            </a:fld>
            <a:endParaRPr lang="en-US"/>
          </a:p>
        </p:txBody>
      </p:sp>
    </p:spTree>
    <p:extLst>
      <p:ext uri="{BB962C8B-B14F-4D97-AF65-F5344CB8AC3E}">
        <p14:creationId xmlns:p14="http://schemas.microsoft.com/office/powerpoint/2010/main" val="3725924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A763DC-93C8-C54C-A89C-E8E327220489}" type="datetimeFigureOut">
              <a:rPr lang="en-US" smtClean="0"/>
              <a:t>8/29/2017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DCB808-E6F8-A04A-8310-22820834701D}" type="slidenum">
              <a:rPr lang="en-US" smtClean="0"/>
              <a:t>‹#›</a:t>
            </a:fld>
            <a:endParaRPr lang="en-US"/>
          </a:p>
        </p:txBody>
      </p:sp>
    </p:spTree>
    <p:extLst>
      <p:ext uri="{BB962C8B-B14F-4D97-AF65-F5344CB8AC3E}">
        <p14:creationId xmlns:p14="http://schemas.microsoft.com/office/powerpoint/2010/main" val="42620011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A763DC-93C8-C54C-A89C-E8E327220489}" type="datetimeFigureOut">
              <a:rPr lang="en-US" smtClean="0"/>
              <a:t>8/29/2017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DCB808-E6F8-A04A-8310-22820834701D}" type="slidenum">
              <a:rPr lang="en-US" smtClean="0"/>
              <a:t>‹#›</a:t>
            </a:fld>
            <a:endParaRPr lang="en-US"/>
          </a:p>
        </p:txBody>
      </p:sp>
    </p:spTree>
    <p:extLst>
      <p:ext uri="{BB962C8B-B14F-4D97-AF65-F5344CB8AC3E}">
        <p14:creationId xmlns:p14="http://schemas.microsoft.com/office/powerpoint/2010/main" val="4039096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A763DC-93C8-C54C-A89C-E8E327220489}" type="datetimeFigureOut">
              <a:rPr lang="en-US" smtClean="0"/>
              <a:t>8/29/2017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DCB808-E6F8-A04A-8310-22820834701D}" type="slidenum">
              <a:rPr lang="en-US" smtClean="0"/>
              <a:t>‹#›</a:t>
            </a:fld>
            <a:endParaRPr lang="en-US"/>
          </a:p>
        </p:txBody>
      </p:sp>
    </p:spTree>
    <p:extLst>
      <p:ext uri="{BB962C8B-B14F-4D97-AF65-F5344CB8AC3E}">
        <p14:creationId xmlns:p14="http://schemas.microsoft.com/office/powerpoint/2010/main" val="26178398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1.next.westlaw.com/Link/Document/FullText?findType=L&amp;pubNum=1000517&amp;cite=COSTS18-1.3-406&amp;originatingDoc=N419CB590F10011E39061EA59213A2019&amp;refType=LQ&amp;originationContext=document&amp;transitionType=DocumentItem&amp;contextData=(sc.Category)" TargetMode="External"/><Relationship Id="rId2" Type="http://schemas.openxmlformats.org/officeDocument/2006/relationships/hyperlink" Target="https://1.next.westlaw.com/Link/Document/FullText?findType=L&amp;pubNum=1000517&amp;cite=COSTS16-22-102&amp;originatingDoc=N419CB590F10011E39061EA59213A2019&amp;refType=SP&amp;originationContext=document&amp;transitionType=DocumentItem&amp;contextData=(sc.Category)#co_pp_e5e400002dc26" TargetMode="External"/><Relationship Id="rId1" Type="http://schemas.openxmlformats.org/officeDocument/2006/relationships/slideLayout" Target="../slideLayouts/slideLayout2.xml"/><Relationship Id="rId4" Type="http://schemas.openxmlformats.org/officeDocument/2006/relationships/hyperlink" Target="https://1.next.westlaw.com/Link/Document/FullText?findType=L&amp;pubNum=1000517&amp;cite=COSTS19-1-304&amp;originatingDoc=N419CB590F10011E39061EA59213A2019&amp;refType=SP&amp;originationContext=document&amp;transitionType=DocumentItem&amp;contextData=(sc.Category)#co_pp_362c000048fd7"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1.next.westlaw.com/Link/Document/FullText?findType=L&amp;pubNum=1000517&amp;cite=COSTS18-1.3-406&amp;originatingDoc=N9F477F807BF011E7A071EA355E1886B2&amp;refType=LQ&amp;originationContext=document&amp;transitionType=DocumentItem&amp;contextData=(sc.DocLink)" TargetMode="External"/><Relationship Id="rId7" Type="http://schemas.openxmlformats.org/officeDocument/2006/relationships/hyperlink" Target="https://1.next.westlaw.com/Link/Document/FullText?findType=L&amp;pubNum=1000517&amp;cite=COSTS22-33-105&amp;originatingDoc=N9F477F807BF011E7A071EA355E1886B2&amp;refType=SP&amp;originationContext=document&amp;transitionType=DocumentItem&amp;contextData=(sc.DocLink)#co_pp_362c000048fd7" TargetMode="External"/><Relationship Id="rId2" Type="http://schemas.openxmlformats.org/officeDocument/2006/relationships/hyperlink" Target="https://1.next.westlaw.com/Link/Document/FullText?findType=L&amp;pubNum=1000517&amp;cite=COSTS16-22-102&amp;originatingDoc=N9F477F807BF011E7A071EA355E1886B2&amp;refType=SP&amp;originationContext=document&amp;transitionType=DocumentItem&amp;contextData=(sc.DocLink)#co_pp_e5e400002dc26" TargetMode="External"/><Relationship Id="rId1" Type="http://schemas.openxmlformats.org/officeDocument/2006/relationships/slideLayout" Target="../slideLayouts/slideLayout2.xml"/><Relationship Id="rId6" Type="http://schemas.openxmlformats.org/officeDocument/2006/relationships/hyperlink" Target="https://1.next.westlaw.com/Link/Document/FullText?findType=L&amp;pubNum=1000517&amp;cite=COSTS24-72-302&amp;originatingDoc=N9F477F807BF011E7A071EA355E1886B2&amp;refType=SP&amp;originationContext=document&amp;transitionType=DocumentItem&amp;contextData=(sc.DocLink)#co_pp_58730000872b1" TargetMode="External"/><Relationship Id="rId5" Type="http://schemas.openxmlformats.org/officeDocument/2006/relationships/hyperlink" Target="https://1.next.westlaw.com/Link/Document/FullText?findType=L&amp;pubNum=1000517&amp;cite=COSTS24-72-305&amp;originatingDoc=N9F477F807BF011E7A071EA355E1886B2&amp;refType=SP&amp;originationContext=document&amp;transitionType=DocumentItem&amp;contextData=(sc.DocLink)#co_pp_362c000048fd7" TargetMode="External"/><Relationship Id="rId4" Type="http://schemas.openxmlformats.org/officeDocument/2006/relationships/hyperlink" Target="https://1.next.westlaw.com/Link/Document/FullText?findType=L&amp;pubNum=1000517&amp;cite=COSTS24-72-302&amp;originatingDoc=N9F477F807BF011E7A071EA355E1886B2&amp;refType=SP&amp;originationContext=document&amp;transitionType=DocumentItem&amp;contextData=(sc.DocLink)#co_pp_f1c50000821b0"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School Expulsions for Juveniles who commit Sexual Offenses  </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6246149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Legal Authority for Expulsions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C.R.S.A. </a:t>
            </a:r>
            <a:r>
              <a:rPr lang="is-IS" dirty="0" smtClean="0"/>
              <a:t>§ 22-33-105(5)(a) Suspension, explusion, and denial of admission</a:t>
            </a:r>
          </a:p>
          <a:p>
            <a:pPr lvl="1"/>
            <a:r>
              <a:rPr lang="en-US" dirty="0"/>
              <a:t>Whenever a petition filed in juvenile court alleges that a child at least twelve years of age but under eighteen years of age has committed an offense that would constitute unlawful sexual behavior, as defined in </a:t>
            </a:r>
            <a:r>
              <a:rPr lang="en-US" dirty="0">
                <a:hlinkClick r:id="rId2"/>
              </a:rPr>
              <a:t>section 16-22-102(9), C.R.S</a:t>
            </a:r>
            <a:r>
              <a:rPr lang="en-US" dirty="0"/>
              <a:t>., or a crime of violence, as defined in </a:t>
            </a:r>
            <a:r>
              <a:rPr lang="en-US" dirty="0">
                <a:hlinkClick r:id="rId3"/>
              </a:rPr>
              <a:t>section 18-1.3-406, C.R.S</a:t>
            </a:r>
            <a:r>
              <a:rPr lang="en-US" dirty="0"/>
              <a:t>., if committed by an adult or whenever charges filed in district court allege that a child has committed such an offense, basic identification information concerning such child and the details of the alleged delinquent act or offense shall be provided immediately to the school district in which the child is enrolled in accordance with the provisions of </a:t>
            </a:r>
            <a:r>
              <a:rPr lang="en-US" dirty="0">
                <a:hlinkClick r:id="rId4"/>
              </a:rPr>
              <a:t>section 19-1-304(5), C.R.S</a:t>
            </a:r>
            <a:r>
              <a:rPr lang="en-US" dirty="0"/>
              <a:t>. Upon receipt of such information, the board of education of the school district or its designee shall determine whether the student has exhibited behavior that is detrimental to the safety, welfare, and morals of the other students or of school personnel in the school and whether educating the student in the school may disrupt the learning environment in the school, provide a negative example for other students, or create a dangerous and unsafe environment for students, teachers, and other school personnel. </a:t>
            </a:r>
          </a:p>
          <a:p>
            <a:pPr lvl="1"/>
            <a:endParaRPr lang="en-US" dirty="0"/>
          </a:p>
        </p:txBody>
      </p:sp>
    </p:spTree>
    <p:extLst>
      <p:ext uri="{BB962C8B-B14F-4D97-AF65-F5344CB8AC3E}">
        <p14:creationId xmlns:p14="http://schemas.microsoft.com/office/powerpoint/2010/main" val="4291102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Authority for Expulsions</a:t>
            </a:r>
            <a:endParaRPr lang="en-US" dirty="0"/>
          </a:p>
        </p:txBody>
      </p:sp>
      <p:sp>
        <p:nvSpPr>
          <p:cNvPr id="3" name="Content Placeholder 2"/>
          <p:cNvSpPr>
            <a:spLocks noGrp="1"/>
          </p:cNvSpPr>
          <p:nvPr>
            <p:ph idx="1"/>
          </p:nvPr>
        </p:nvSpPr>
        <p:spPr/>
        <p:txBody>
          <a:bodyPr/>
          <a:lstStyle/>
          <a:p>
            <a:r>
              <a:rPr lang="en-US" dirty="0" smtClean="0"/>
              <a:t>C.R.S.A. </a:t>
            </a:r>
            <a:r>
              <a:rPr lang="is-IS" dirty="0" smtClean="0"/>
              <a:t>§ 22-33-106(1)(c) Grounds for suspension, expulsion, and denial of admission </a:t>
            </a:r>
          </a:p>
          <a:p>
            <a:pPr lvl="1"/>
            <a:r>
              <a:rPr lang="en-US" dirty="0"/>
              <a:t>(c) Behavior on or off school property that is detrimental to the welfare or safety of other pupils or of school personnel, including behavior that creates a threat of physical harm to the child or to other children</a:t>
            </a:r>
          </a:p>
          <a:p>
            <a:pPr lvl="1"/>
            <a:endParaRPr lang="en-US" dirty="0"/>
          </a:p>
        </p:txBody>
      </p:sp>
    </p:spTree>
    <p:extLst>
      <p:ext uri="{BB962C8B-B14F-4D97-AF65-F5344CB8AC3E}">
        <p14:creationId xmlns:p14="http://schemas.microsoft.com/office/powerpoint/2010/main" val="9072156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Legal Authority to Share Information</a:t>
            </a:r>
            <a:endParaRPr lang="en-US" dirty="0"/>
          </a:p>
        </p:txBody>
      </p:sp>
      <p:sp>
        <p:nvSpPr>
          <p:cNvPr id="3" name="Content Placeholder 2"/>
          <p:cNvSpPr>
            <a:spLocks noGrp="1"/>
          </p:cNvSpPr>
          <p:nvPr>
            <p:ph idx="1"/>
          </p:nvPr>
        </p:nvSpPr>
        <p:spPr/>
        <p:txBody>
          <a:bodyPr>
            <a:normAutofit fontScale="55000" lnSpcReduction="20000"/>
          </a:bodyPr>
          <a:lstStyle/>
          <a:p>
            <a:r>
              <a:rPr lang="en-US" dirty="0"/>
              <a:t> </a:t>
            </a:r>
            <a:r>
              <a:rPr lang="en-US" dirty="0" smtClean="0"/>
              <a:t>C.R.S.A</a:t>
            </a:r>
            <a:r>
              <a:rPr lang="en-US" dirty="0"/>
              <a:t>. § 19-1-</a:t>
            </a:r>
            <a:r>
              <a:rPr lang="en-US" dirty="0" smtClean="0"/>
              <a:t>304 </a:t>
            </a:r>
            <a:r>
              <a:rPr lang="en-US" dirty="0"/>
              <a:t> </a:t>
            </a:r>
            <a:r>
              <a:rPr lang="en-US" dirty="0" smtClean="0"/>
              <a:t>Juvenile </a:t>
            </a:r>
            <a:r>
              <a:rPr lang="en-US" dirty="0"/>
              <a:t>delinquency records--division of youth services critical incident </a:t>
            </a:r>
            <a:r>
              <a:rPr lang="en-US" dirty="0" smtClean="0"/>
              <a:t>information</a:t>
            </a:r>
          </a:p>
          <a:p>
            <a:r>
              <a:rPr lang="en-US" dirty="0" smtClean="0"/>
              <a:t>Law was amended this year.</a:t>
            </a:r>
          </a:p>
          <a:p>
            <a:pPr lvl="1"/>
            <a:r>
              <a:rPr lang="en-US" dirty="0"/>
              <a:t>(5) </a:t>
            </a:r>
            <a:r>
              <a:rPr lang="en-US" b="1" dirty="0"/>
              <a:t>Direct filings -- arrest and criminal records open.</a:t>
            </a:r>
            <a:r>
              <a:rPr lang="en-US" dirty="0"/>
              <a:t> Whenever a petition filed in juvenile court alleges that a juvenile between the ages of twelve to eighteen years has committed an offense that would constitute unlawful sexual behavior, as defined in </a:t>
            </a:r>
            <a:r>
              <a:rPr lang="en-US" u="sng" dirty="0">
                <a:hlinkClick r:id="rId2"/>
              </a:rPr>
              <a:t>section 16-22-102(9), C.R.S</a:t>
            </a:r>
            <a:r>
              <a:rPr lang="en-US" dirty="0"/>
              <a:t>., or a crime of violence, as defined in </a:t>
            </a:r>
            <a:r>
              <a:rPr lang="en-US" u="sng" dirty="0">
                <a:hlinkClick r:id="rId3"/>
              </a:rPr>
              <a:t>section 18-1.3-406, C.R.S</a:t>
            </a:r>
            <a:r>
              <a:rPr lang="en-US" dirty="0"/>
              <a:t>., if committed by an adult or whenever charges filed in district court allege that a juvenile has committed such an offense, then the arrest and criminal records information, as defined in </a:t>
            </a:r>
            <a:r>
              <a:rPr lang="en-US" u="sng" dirty="0">
                <a:hlinkClick r:id="rId4"/>
              </a:rPr>
              <a:t>section 24-72-302(1), C.R.S</a:t>
            </a:r>
            <a:r>
              <a:rPr lang="en-US" dirty="0"/>
              <a:t>., and including a juvenile's physical description, concerning such juvenile shall be made available to the public. The information is available only from the investigative law enforcement agency, the agency responsible for filing a petition, and the court, and shall not include records of investigation as such records are described in </a:t>
            </a:r>
            <a:r>
              <a:rPr lang="en-US" u="sng" dirty="0">
                <a:hlinkClick r:id="rId5"/>
              </a:rPr>
              <a:t>section 24-72-305(5), C.R.S</a:t>
            </a:r>
            <a:r>
              <a:rPr lang="en-US" dirty="0"/>
              <a:t>. Basic identification information, as defined in </a:t>
            </a:r>
            <a:r>
              <a:rPr lang="en-US" u="sng" dirty="0">
                <a:hlinkClick r:id="rId6"/>
              </a:rPr>
              <a:t>section 24-72-302(2), C.R.S</a:t>
            </a:r>
            <a:r>
              <a:rPr lang="en-US" dirty="0"/>
              <a:t>., along with the details of the alleged delinquent act or offense, shall be provided immediately to the school district in which the juvenile is enrolled. Such information shall be used by the board of education for purposes of </a:t>
            </a:r>
            <a:r>
              <a:rPr lang="en-US" u="sng" dirty="0">
                <a:hlinkClick r:id="rId7"/>
              </a:rPr>
              <a:t>section 22-33-105(5), C.R.S</a:t>
            </a:r>
            <a:r>
              <a:rPr lang="en-US" dirty="0"/>
              <a:t>., but information made available to the school district and not otherwise available to the public shall remain confidential.</a:t>
            </a:r>
          </a:p>
          <a:p>
            <a:pPr lvl="1"/>
            <a:endParaRPr lang="en-US" dirty="0" smtClean="0"/>
          </a:p>
          <a:p>
            <a:pPr lvl="1"/>
            <a:endParaRPr lang="en-US" dirty="0"/>
          </a:p>
          <a:p>
            <a:endParaRPr lang="en-US" dirty="0"/>
          </a:p>
          <a:p>
            <a:endParaRPr lang="en-US" dirty="0"/>
          </a:p>
        </p:txBody>
      </p:sp>
    </p:spTree>
    <p:extLst>
      <p:ext uri="{BB962C8B-B14F-4D97-AF65-F5344CB8AC3E}">
        <p14:creationId xmlns:p14="http://schemas.microsoft.com/office/powerpoint/2010/main" val="32002530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Practical Tips to Keep Kids in School</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Stay in contact with the parents.</a:t>
            </a:r>
          </a:p>
          <a:p>
            <a:pPr lvl="1"/>
            <a:r>
              <a:rPr lang="en-US" dirty="0" smtClean="0"/>
              <a:t>C.R.S.A. </a:t>
            </a:r>
            <a:r>
              <a:rPr lang="is-IS" dirty="0" smtClean="0"/>
              <a:t>§ 22-33-105(2)(c) provides the school has to notify the parents about the explusion and the juvenile is entitled to a hearing.  Parent has to request the hearing.</a:t>
            </a:r>
          </a:p>
          <a:p>
            <a:pPr lvl="1"/>
            <a:r>
              <a:rPr lang="is-IS" dirty="0" smtClean="0"/>
              <a:t>Process</a:t>
            </a:r>
          </a:p>
          <a:p>
            <a:pPr lvl="2"/>
            <a:r>
              <a:rPr lang="is-IS" dirty="0" smtClean="0"/>
              <a:t>Hearing in front of an executive officer regarding the allegations.  Hearing Officer writes an opinion and recommends if the juvenile stays in school.</a:t>
            </a:r>
          </a:p>
          <a:p>
            <a:pPr lvl="2"/>
            <a:r>
              <a:rPr lang="is-IS" dirty="0" smtClean="0"/>
              <a:t>Juvenile has a right of appeal in front of the Board of Education.  Must file a notice within 10 days after the decision of the Hearing </a:t>
            </a:r>
            <a:r>
              <a:rPr lang="is-IS" dirty="0"/>
              <a:t>O</a:t>
            </a:r>
            <a:r>
              <a:rPr lang="is-IS" dirty="0" smtClean="0"/>
              <a:t>fficer.</a:t>
            </a:r>
          </a:p>
          <a:p>
            <a:pPr lvl="2"/>
            <a:r>
              <a:rPr lang="is-IS" dirty="0" smtClean="0"/>
              <a:t>Juvenile also has the right of appeal to the juvenile court should the Board of Education deny the appeal. </a:t>
            </a:r>
            <a:r>
              <a:rPr lang="en-US" dirty="0"/>
              <a:t> </a:t>
            </a:r>
            <a:r>
              <a:rPr lang="en-US" dirty="0" smtClean="0"/>
              <a:t>See C.R.S.A</a:t>
            </a:r>
            <a:r>
              <a:rPr lang="en-US" dirty="0"/>
              <a:t>. § 22-33-</a:t>
            </a:r>
            <a:r>
              <a:rPr lang="en-US" dirty="0" smtClean="0"/>
              <a:t>108.</a:t>
            </a:r>
            <a:endParaRPr lang="en-US" sz="3200" dirty="0"/>
          </a:p>
          <a:p>
            <a:pPr lvl="2"/>
            <a:endParaRPr lang="is-IS" dirty="0" smtClean="0"/>
          </a:p>
          <a:p>
            <a:pPr lvl="2"/>
            <a:endParaRPr lang="is-IS" dirty="0" smtClean="0"/>
          </a:p>
          <a:p>
            <a:pPr lvl="2"/>
            <a:endParaRPr lang="is-IS" dirty="0" smtClean="0"/>
          </a:p>
          <a:p>
            <a:pPr lvl="2"/>
            <a:endParaRPr lang="is-IS" dirty="0" smtClean="0"/>
          </a:p>
          <a:p>
            <a:pPr lvl="2"/>
            <a:endParaRPr lang="is-IS" dirty="0" smtClean="0"/>
          </a:p>
          <a:p>
            <a:pPr lvl="2"/>
            <a:endParaRPr lang="en-US" dirty="0" smtClean="0"/>
          </a:p>
          <a:p>
            <a:endParaRPr lang="en-US" dirty="0" smtClean="0"/>
          </a:p>
          <a:p>
            <a:endParaRPr lang="en-US" dirty="0"/>
          </a:p>
        </p:txBody>
      </p:sp>
    </p:spTree>
    <p:extLst>
      <p:ext uri="{BB962C8B-B14F-4D97-AF65-F5344CB8AC3E}">
        <p14:creationId xmlns:p14="http://schemas.microsoft.com/office/powerpoint/2010/main" val="2046979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Practical Tips to Keep Kids in School	</a:t>
            </a:r>
            <a:endParaRPr lang="en-US" dirty="0"/>
          </a:p>
        </p:txBody>
      </p:sp>
      <p:sp>
        <p:nvSpPr>
          <p:cNvPr id="3" name="Content Placeholder 2"/>
          <p:cNvSpPr>
            <a:spLocks noGrp="1"/>
          </p:cNvSpPr>
          <p:nvPr>
            <p:ph idx="1"/>
          </p:nvPr>
        </p:nvSpPr>
        <p:spPr/>
        <p:txBody>
          <a:bodyPr/>
          <a:lstStyle/>
          <a:p>
            <a:r>
              <a:rPr lang="en-US" dirty="0" smtClean="0"/>
              <a:t>Get the involvement of the MDT ASAP.</a:t>
            </a:r>
          </a:p>
          <a:p>
            <a:pPr lvl="1"/>
            <a:r>
              <a:rPr lang="en-US" dirty="0" smtClean="0"/>
              <a:t>Request a Safety Plan Meeting.</a:t>
            </a:r>
          </a:p>
          <a:p>
            <a:pPr lvl="1"/>
            <a:r>
              <a:rPr lang="en-US" dirty="0" smtClean="0"/>
              <a:t>Have the juvenile’s therapist write a letter discussing treatment goals.</a:t>
            </a:r>
          </a:p>
          <a:p>
            <a:pPr lvl="1"/>
            <a:r>
              <a:rPr lang="en-US" dirty="0" smtClean="0"/>
              <a:t>Advocate the detrimental effects of not having the juvenile in school.</a:t>
            </a:r>
          </a:p>
          <a:p>
            <a:pPr lvl="2"/>
            <a:r>
              <a:rPr lang="en-US" dirty="0" smtClean="0"/>
              <a:t>Providing literature </a:t>
            </a:r>
            <a:r>
              <a:rPr lang="en-US" smtClean="0"/>
              <a:t>is beneficial.</a:t>
            </a:r>
            <a:endParaRPr lang="en-US" dirty="0" smtClean="0"/>
          </a:p>
          <a:p>
            <a:pPr lvl="1"/>
            <a:r>
              <a:rPr lang="en-US" dirty="0" smtClean="0"/>
              <a:t>Build a relationship with the school staff.  </a:t>
            </a:r>
            <a:endParaRPr lang="en-US" dirty="0"/>
          </a:p>
        </p:txBody>
      </p:sp>
    </p:spTree>
    <p:extLst>
      <p:ext uri="{BB962C8B-B14F-4D97-AF65-F5344CB8AC3E}">
        <p14:creationId xmlns:p14="http://schemas.microsoft.com/office/powerpoint/2010/main" val="3692671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79</TotalTime>
  <Words>311</Words>
  <Application>Microsoft Office PowerPoint</Application>
  <PresentationFormat>On-screen Show (4:3)</PresentationFormat>
  <Paragraphs>33</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School Expulsions for Juveniles who commit Sexual Offenses  </vt:lpstr>
      <vt:lpstr>Legal Authority for Expulsions</vt:lpstr>
      <vt:lpstr>Legal Authority for Expulsions</vt:lpstr>
      <vt:lpstr>Legal Authority to Share Information</vt:lpstr>
      <vt:lpstr>Practical Tips to Keep Kids in School</vt:lpstr>
      <vt:lpstr>Practical Tips to Keep Kids in School </vt:lpstr>
    </vt:vector>
  </TitlesOfParts>
  <Company>Law Office of Daneil M. Jackson, LLC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School Expulsions for Juveniles who commit Sexual Offenses</dc:title>
  <dc:creator>Danny  Jackson</dc:creator>
  <cp:lastModifiedBy>Melinda Taylor</cp:lastModifiedBy>
  <cp:revision>11</cp:revision>
  <dcterms:created xsi:type="dcterms:W3CDTF">2017-08-27T19:02:20Z</dcterms:created>
  <dcterms:modified xsi:type="dcterms:W3CDTF">2017-08-29T15:32:57Z</dcterms:modified>
</cp:coreProperties>
</file>