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98" r:id="rId2"/>
    <p:sldId id="277" r:id="rId3"/>
    <p:sldId id="259" r:id="rId4"/>
    <p:sldId id="297" r:id="rId5"/>
    <p:sldId id="279" r:id="rId6"/>
    <p:sldId id="280" r:id="rId7"/>
    <p:sldId id="300" r:id="rId8"/>
    <p:sldId id="332" r:id="rId9"/>
    <p:sldId id="333" r:id="rId10"/>
    <p:sldId id="294" r:id="rId11"/>
    <p:sldId id="262" r:id="rId12"/>
    <p:sldId id="263" r:id="rId13"/>
    <p:sldId id="264" r:id="rId14"/>
    <p:sldId id="265" r:id="rId15"/>
    <p:sldId id="266" r:id="rId16"/>
    <p:sldId id="267" r:id="rId17"/>
    <p:sldId id="268" r:id="rId18"/>
    <p:sldId id="269" r:id="rId19"/>
    <p:sldId id="337" r:id="rId20"/>
    <p:sldId id="338" r:id="rId21"/>
    <p:sldId id="344" r:id="rId22"/>
    <p:sldId id="345" r:id="rId23"/>
    <p:sldId id="343" r:id="rId24"/>
    <p:sldId id="331" r:id="rId25"/>
    <p:sldId id="313" r:id="rId2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86373" autoAdjust="0"/>
  </p:normalViewPr>
  <p:slideViewPr>
    <p:cSldViewPr snapToGrid="0">
      <p:cViewPr>
        <p:scale>
          <a:sx n="74" d="100"/>
          <a:sy n="74" d="100"/>
        </p:scale>
        <p:origin x="-540" y="-72"/>
      </p:cViewPr>
      <p:guideLst>
        <p:guide orient="horz" pos="2160"/>
        <p:guide pos="3840"/>
      </p:guideLst>
    </p:cSldViewPr>
  </p:slideViewPr>
  <p:outlineViewPr>
    <p:cViewPr>
      <p:scale>
        <a:sx n="33" d="100"/>
        <a:sy n="33" d="100"/>
      </p:scale>
      <p:origin x="0" y="-17357"/>
    </p:cViewPr>
  </p:outlineViewPr>
  <p:notesTextViewPr>
    <p:cViewPr>
      <p:scale>
        <a:sx n="1" d="1"/>
        <a:sy n="1" d="1"/>
      </p:scale>
      <p:origin x="0" y="0"/>
    </p:cViewPr>
  </p:notesTextViewPr>
  <p:sorterViewPr>
    <p:cViewPr varScale="1">
      <p:scale>
        <a:sx n="100" d="100"/>
        <a:sy n="100" d="100"/>
      </p:scale>
      <p:origin x="0" y="-41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2D47609-951F-4B88-A32D-435069EABE3B}" type="datetimeFigureOut">
              <a:rPr lang="en-US" smtClean="0"/>
              <a:t>9/5/2017</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635CFCB-C5EA-44AF-A819-958C2C179444}" type="slidenum">
              <a:rPr lang="en-US" smtClean="0"/>
              <a:t>‹#›</a:t>
            </a:fld>
            <a:endParaRPr lang="en-US"/>
          </a:p>
        </p:txBody>
      </p:sp>
    </p:spTree>
    <p:extLst>
      <p:ext uri="{BB962C8B-B14F-4D97-AF65-F5344CB8AC3E}">
        <p14:creationId xmlns:p14="http://schemas.microsoft.com/office/powerpoint/2010/main" val="2219801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p:spPr>
        <p:txBody>
          <a:bodyPr/>
          <a:lstStyle/>
          <a:p>
            <a:endParaRPr lang="en-US" altLang="en-US" dirty="0">
              <a:latin typeface="Arial" panose="020B0604020202020204" pitchFamily="34" charset="0"/>
            </a:endParaRPr>
          </a:p>
        </p:txBody>
      </p:sp>
      <p:sp>
        <p:nvSpPr>
          <p:cNvPr id="30724"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6D20067-BBE1-478D-895B-AAFDB0DB0897}" type="slidenum">
              <a:rPr lang="en-US" altLang="en-US" smtClean="0">
                <a:solidFill>
                  <a:srgbClr val="000000"/>
                </a:solidFill>
              </a:rPr>
              <a:pPr>
                <a:spcBef>
                  <a:spcPct val="0"/>
                </a:spcBef>
              </a:pPr>
              <a:t>1</a:t>
            </a:fld>
            <a:endParaRPr lang="en-US" altLang="en-US">
              <a:solidFill>
                <a:srgbClr val="000000"/>
              </a:solidFill>
            </a:endParaRPr>
          </a:p>
        </p:txBody>
      </p:sp>
    </p:spTree>
    <p:extLst>
      <p:ext uri="{BB962C8B-B14F-4D97-AF65-F5344CB8AC3E}">
        <p14:creationId xmlns:p14="http://schemas.microsoft.com/office/powerpoint/2010/main" val="746122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endParaRPr lang="en-US" altLang="en-US">
              <a:latin typeface="Arial" panose="020B0604020202020204" pitchFamily="34" charset="0"/>
            </a:endParaRPr>
          </a:p>
        </p:txBody>
      </p:sp>
      <p:sp>
        <p:nvSpPr>
          <p:cNvPr id="5632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0BE3104-4F95-42A2-B124-1C46ED28395E}" type="slidenum">
              <a:rPr lang="en-US" altLang="en-US" smtClean="0"/>
              <a:pPr/>
              <a:t>12</a:t>
            </a:fld>
            <a:endParaRPr lang="en-US" altLang="en-US"/>
          </a:p>
        </p:txBody>
      </p:sp>
    </p:spTree>
    <p:extLst>
      <p:ext uri="{BB962C8B-B14F-4D97-AF65-F5344CB8AC3E}">
        <p14:creationId xmlns:p14="http://schemas.microsoft.com/office/powerpoint/2010/main" val="3338464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p:spPr>
        <p:txBody>
          <a:bodyPr/>
          <a:lstStyle/>
          <a:p>
            <a:pPr>
              <a:defRPr/>
            </a:pPr>
            <a:r>
              <a:rPr lang="en-US" altLang="en-US" dirty="0"/>
              <a:t>Remaining in the same school: </a:t>
            </a:r>
          </a:p>
          <a:p>
            <a:pPr lvl="1">
              <a:defRPr/>
            </a:pPr>
            <a:r>
              <a:rPr lang="en-US" altLang="en-US" sz="2000" dirty="0"/>
              <a:t>Youth in foster care are enrolled or remain in their school of origin, unless a determination is made that it is not in their best interest.</a:t>
            </a:r>
          </a:p>
          <a:p>
            <a:pPr marL="465887" lvl="1">
              <a:defRPr/>
            </a:pPr>
            <a:endParaRPr lang="en-US" altLang="en-US" sz="2000" dirty="0"/>
          </a:p>
          <a:p>
            <a:pPr>
              <a:defRPr/>
            </a:pPr>
            <a:r>
              <a:rPr lang="en-US" altLang="en-US" dirty="0"/>
              <a:t>Best interest determinations:</a:t>
            </a:r>
          </a:p>
          <a:p>
            <a:pPr lvl="1">
              <a:defRPr/>
            </a:pPr>
            <a:r>
              <a:rPr lang="en-US" altLang="en-US" sz="2000" dirty="0"/>
              <a:t>Based on factors, including the appropriateness of the current educational setting, and the proximity to the school in which the child is enrolled at the time of placement.</a:t>
            </a:r>
          </a:p>
          <a:p>
            <a:pPr lvl="1">
              <a:defRPr/>
            </a:pPr>
            <a:r>
              <a:rPr lang="en-US" altLang="en-US" sz="2000" dirty="0"/>
              <a:t>Transportation </a:t>
            </a:r>
            <a:r>
              <a:rPr lang="en-US" altLang="en-US" sz="2000" i="1" dirty="0"/>
              <a:t>cannot</a:t>
            </a:r>
            <a:r>
              <a:rPr lang="en-US" altLang="en-US" sz="2000" dirty="0"/>
              <a:t> be a factor.</a:t>
            </a:r>
          </a:p>
          <a:p>
            <a:pPr marL="465887" lvl="1">
              <a:defRPr/>
            </a:pPr>
            <a:r>
              <a:rPr lang="en-US" altLang="en-US" sz="2000" dirty="0"/>
              <a:t>  </a:t>
            </a:r>
          </a:p>
          <a:p>
            <a:pPr>
              <a:defRPr/>
            </a:pPr>
            <a:r>
              <a:rPr lang="en-US" altLang="en-US" dirty="0"/>
              <a:t>Immediate enrollment, if it is not in the child’s best interest to remain in the school of origin: </a:t>
            </a:r>
          </a:p>
          <a:p>
            <a:pPr lvl="1">
              <a:defRPr/>
            </a:pPr>
            <a:r>
              <a:rPr lang="en-US" altLang="en-US" sz="2000" dirty="0"/>
              <a:t>The child will be </a:t>
            </a:r>
            <a:r>
              <a:rPr lang="en-US" altLang="en-US" sz="2000" b="1" dirty="0"/>
              <a:t>immediately enrolled in a new school</a:t>
            </a:r>
            <a:r>
              <a:rPr lang="en-US" altLang="en-US" sz="2000" dirty="0"/>
              <a:t>, even without normally required records. </a:t>
            </a:r>
          </a:p>
          <a:p>
            <a:pPr lvl="1">
              <a:defRPr/>
            </a:pPr>
            <a:r>
              <a:rPr lang="en-US" altLang="en-US" sz="2000" dirty="0"/>
              <a:t>The enrolling school must contact the previous school to obtain academic and other records</a:t>
            </a:r>
            <a:endParaRPr lang="en-US" altLang="en-US" dirty="0">
              <a:latin typeface="Arial" panose="020B0604020202020204" pitchFamily="34" charset="0"/>
            </a:endParaRPr>
          </a:p>
        </p:txBody>
      </p:sp>
      <p:sp>
        <p:nvSpPr>
          <p:cNvPr id="5837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393D5C2-C6FC-4605-9156-14883C9E6C06}" type="slidenum">
              <a:rPr lang="en-US" altLang="en-US" smtClean="0"/>
              <a:pPr/>
              <a:t>13</a:t>
            </a:fld>
            <a:endParaRPr lang="en-US" altLang="en-US"/>
          </a:p>
        </p:txBody>
      </p:sp>
    </p:spTree>
    <p:extLst>
      <p:ext uri="{BB962C8B-B14F-4D97-AF65-F5344CB8AC3E}">
        <p14:creationId xmlns:p14="http://schemas.microsoft.com/office/powerpoint/2010/main" val="446005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r>
              <a:rPr lang="en-US" altLang="en-US" dirty="0">
                <a:latin typeface="Arial" panose="020B0604020202020204" pitchFamily="34" charset="0"/>
              </a:rPr>
              <a:t>Three states clearly covered– Delaware, Nevada, Arkansas; maybe be more</a:t>
            </a:r>
          </a:p>
          <a:p>
            <a:endParaRPr lang="en-US" altLang="en-US" dirty="0">
              <a:latin typeface="Arial" panose="020B0604020202020204" pitchFamily="34" charset="0"/>
            </a:endParaRPr>
          </a:p>
          <a:p>
            <a:r>
              <a:rPr lang="en-US" altLang="en-US" dirty="0">
                <a:latin typeface="Arial" panose="020B0604020202020204" pitchFamily="34" charset="0"/>
              </a:rPr>
              <a:t>Every Student Succeeds Act of 2015, Section 9105(b).</a:t>
            </a:r>
          </a:p>
          <a:p>
            <a:r>
              <a:rPr lang="en-US" altLang="en-US" dirty="0">
                <a:latin typeface="Arial" panose="020B0604020202020204" pitchFamily="34" charset="0"/>
              </a:rPr>
              <a:t>“(b) EFFECTIVE DATE.—</a:t>
            </a:r>
          </a:p>
          <a:p>
            <a:r>
              <a:rPr lang="en-US" altLang="en-US" dirty="0">
                <a:latin typeface="Arial" panose="020B0604020202020204" pitchFamily="34" charset="0"/>
              </a:rPr>
              <a:t>(1) IN GENERAL.—In the case of a State that is not a covered State, the amendment made by subsection (a)(1) shall take effect on the date that is 1 year after the date of enactment of this Act.</a:t>
            </a:r>
          </a:p>
          <a:p>
            <a:r>
              <a:rPr lang="en-US" altLang="en-US" dirty="0">
                <a:latin typeface="Arial" panose="020B0604020202020204" pitchFamily="34" charset="0"/>
              </a:rPr>
              <a:t>(2) COVERED STATE.—In the case of a covered State, the amendment made by subsection (a)(1) shall take effect on the date that is 2 years after the date of enactment of this Act.</a:t>
            </a:r>
          </a:p>
          <a:p>
            <a:r>
              <a:rPr lang="en-US" altLang="en-US" dirty="0">
                <a:latin typeface="Arial" panose="020B0604020202020204" pitchFamily="34" charset="0"/>
              </a:rPr>
              <a:t>(c) COVERED STATE.—For purposes of this section the term ‘‘covered State’’ means a State that has a statutory law that defines or describes the phrase ‘‘awaiting foster care placement’’, for purposes of a program under subtitle B of title VII of the McKinney-Vento Homeless Assistance Act (42 U.S.C. 11431 et seq.).”</a:t>
            </a:r>
          </a:p>
        </p:txBody>
      </p:sp>
      <p:sp>
        <p:nvSpPr>
          <p:cNvPr id="62468"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25F97CF-065C-48E8-925B-F4160E00F4BD}" type="slidenum">
              <a:rPr lang="en-US" altLang="en-US" smtClean="0"/>
              <a:pPr/>
              <a:t>16</a:t>
            </a:fld>
            <a:endParaRPr lang="en-US" altLang="en-US"/>
          </a:p>
        </p:txBody>
      </p:sp>
    </p:spTree>
    <p:extLst>
      <p:ext uri="{BB962C8B-B14F-4D97-AF65-F5344CB8AC3E}">
        <p14:creationId xmlns:p14="http://schemas.microsoft.com/office/powerpoint/2010/main" val="3053183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r>
              <a:rPr lang="en-US" dirty="0"/>
              <a:t>20 U.S.C. 6311</a:t>
            </a:r>
          </a:p>
          <a:p>
            <a:pPr>
              <a:defRPr/>
            </a:pPr>
            <a:r>
              <a:rPr lang="en-US" dirty="0"/>
              <a:t>“(h) REPORTS.— (1) ANNUAL STATE REPORT CARD…(C) MINIMUM REQUIREMENTS.—</a:t>
            </a:r>
          </a:p>
          <a:p>
            <a:pPr>
              <a:defRPr/>
            </a:pPr>
            <a:r>
              <a:rPr lang="en-US" dirty="0"/>
              <a:t>Each State report card required under this subsection shall include the following information: …</a:t>
            </a:r>
          </a:p>
          <a:p>
            <a:pPr>
              <a:defRPr/>
            </a:pPr>
            <a:endParaRPr lang="en-US" dirty="0"/>
          </a:p>
          <a:p>
            <a:pPr>
              <a:defRPr/>
            </a:pPr>
            <a:r>
              <a:rPr lang="en-US" dirty="0"/>
              <a:t>(ii) For all students and disaggregated by each subgroup of students described in subsection (b)(2)(B)(xi), homeless status, status as a child in foster care, and status as a student with a parent who is a member of the Armed Forces (as defined in section 101(a)(4) of title 10, United States Code) on active duty (as defined in section 101(d)(5) of such title), information on student achievement on the academic assessments described in subsection (b)(2) at each level of achievement, as determined by the State under subsection (b)(1).</a:t>
            </a:r>
          </a:p>
          <a:p>
            <a:pPr>
              <a:defRPr/>
            </a:pPr>
            <a:endParaRPr lang="en-US" dirty="0"/>
          </a:p>
          <a:p>
            <a:pPr>
              <a:defRPr/>
            </a:pPr>
            <a:r>
              <a:rPr lang="en-US" dirty="0"/>
              <a:t>(iii) For all students and disaggregated by each of the subgroups of students, as defined in subsection (c)(2), and for purposes of </a:t>
            </a:r>
            <a:r>
              <a:rPr lang="en-US" dirty="0" err="1"/>
              <a:t>subclause</a:t>
            </a:r>
            <a:r>
              <a:rPr lang="en-US" dirty="0"/>
              <a:t> (II) of this clause, homeless status and status as a child in foster care—… </a:t>
            </a:r>
          </a:p>
          <a:p>
            <a:pPr>
              <a:defRPr/>
            </a:pPr>
            <a:r>
              <a:rPr lang="en-US" dirty="0"/>
              <a:t>	(II) high school graduation rates, including four-year adjusted cohort graduation rates and, at the State’s discretion, extended-year adjusted cohort graduation rates.” 20 U.S.C. 6311(h)(1)(C)(ii) and (iii).</a:t>
            </a:r>
          </a:p>
        </p:txBody>
      </p:sp>
      <p:sp>
        <p:nvSpPr>
          <p:cNvPr id="6451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4EBEB6D-1817-4566-BB9F-F22489D95EE6}" type="slidenum">
              <a:rPr lang="en-US" altLang="en-US" smtClean="0"/>
              <a:pPr/>
              <a:t>17</a:t>
            </a:fld>
            <a:endParaRPr lang="en-US" altLang="en-US"/>
          </a:p>
        </p:txBody>
      </p:sp>
    </p:spTree>
    <p:extLst>
      <p:ext uri="{BB962C8B-B14F-4D97-AF65-F5344CB8AC3E}">
        <p14:creationId xmlns:p14="http://schemas.microsoft.com/office/powerpoint/2010/main" val="4015427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dirty="0">
                <a:latin typeface="+mn-lt"/>
              </a:rPr>
              <a:t>The language used describing the application is for “A State entity desiring to receive a grant…” and a State entity is defined in that same section, sec. 4303: </a:t>
            </a:r>
          </a:p>
          <a:p>
            <a:pPr>
              <a:defRPr/>
            </a:pPr>
            <a:r>
              <a:rPr lang="en-US" dirty="0">
                <a:latin typeface="+mn-lt"/>
              </a:rPr>
              <a:t>State Entity Defined. – For purposes of this section, the term ‘ State entity’ means –</a:t>
            </a:r>
          </a:p>
          <a:p>
            <a:pPr lvl="1">
              <a:defRPr/>
            </a:pPr>
            <a:r>
              <a:rPr lang="en-US" dirty="0">
                <a:latin typeface="+mn-lt"/>
              </a:rPr>
              <a:t>A State educational agency;</a:t>
            </a:r>
          </a:p>
          <a:p>
            <a:pPr lvl="1">
              <a:defRPr/>
            </a:pPr>
            <a:r>
              <a:rPr lang="en-US" dirty="0">
                <a:latin typeface="+mn-lt"/>
              </a:rPr>
              <a:t>A State charter school board;</a:t>
            </a:r>
          </a:p>
          <a:p>
            <a:pPr lvl="1">
              <a:defRPr/>
            </a:pPr>
            <a:r>
              <a:rPr lang="en-US" dirty="0">
                <a:latin typeface="+mn-lt"/>
              </a:rPr>
              <a:t>A Governor of a State; or </a:t>
            </a:r>
          </a:p>
          <a:p>
            <a:pPr lvl="1">
              <a:defRPr/>
            </a:pPr>
            <a:r>
              <a:rPr lang="en-US" dirty="0">
                <a:latin typeface="+mn-lt"/>
              </a:rPr>
              <a:t>A charter school support organization. </a:t>
            </a:r>
          </a:p>
          <a:p>
            <a:pPr>
              <a:defRPr/>
            </a:pPr>
            <a:endParaRPr lang="en-US" dirty="0"/>
          </a:p>
          <a:p>
            <a:pPr>
              <a:defRPr/>
            </a:pPr>
            <a:r>
              <a:rPr lang="en-US" dirty="0"/>
              <a:t>“(f) APPLICATIONS.—A State entity desiring to receive a grant under this section shall submit an application to the Secretary at such time and in such manner as the Secretary may require. The application shall include the following: (1) DESCRIPTION OF PROGRAM.—A description of the</a:t>
            </a:r>
          </a:p>
          <a:p>
            <a:pPr>
              <a:defRPr/>
            </a:pPr>
            <a:r>
              <a:rPr lang="en-US" dirty="0"/>
              <a:t>State entity’s objectives in running a quality charter school program under this section and how the objectives of the program will be carried out, including— (A) a description of how the State entity will… (viii) work with charter schools on— (I) recruitment and enrollment practices to promote</a:t>
            </a:r>
          </a:p>
          <a:p>
            <a:pPr>
              <a:defRPr/>
            </a:pPr>
            <a:r>
              <a:rPr lang="en-US" dirty="0"/>
              <a:t>inclusion of all students, including by eliminating any barriers to enrollment for educationally disadvantaged students (who include foster youth and unaccompanied homeless youth).” Every Student Succeeds Act of 2015, Section 4303(f)(1)(A)(viii)(I); Title IV, Part C, Expanding Opportunity Through Quality Charter Schools (20 U.S.C. 7221 et seq.).</a:t>
            </a:r>
          </a:p>
          <a:p>
            <a:pPr>
              <a:defRPr/>
            </a:pPr>
            <a:endParaRPr lang="en-US" dirty="0"/>
          </a:p>
        </p:txBody>
      </p:sp>
      <p:sp>
        <p:nvSpPr>
          <p:cNvPr id="6656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2BB68C6-5866-4CD7-8347-90706FAA7876}" type="slidenum">
              <a:rPr lang="en-US" altLang="en-US" smtClean="0"/>
              <a:pPr/>
              <a:t>18</a:t>
            </a:fld>
            <a:endParaRPr lang="en-US" altLang="en-US"/>
          </a:p>
        </p:txBody>
      </p:sp>
    </p:spTree>
    <p:extLst>
      <p:ext uri="{BB962C8B-B14F-4D97-AF65-F5344CB8AC3E}">
        <p14:creationId xmlns:p14="http://schemas.microsoft.com/office/powerpoint/2010/main" val="2931189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p:spPr>
        <p:txBody>
          <a:bodyPr/>
          <a:lstStyle/>
          <a:p>
            <a:endParaRPr lang="en-US" altLang="en-US">
              <a:latin typeface="Arial" panose="020B0604020202020204" pitchFamily="34" charset="0"/>
            </a:endParaRPr>
          </a:p>
        </p:txBody>
      </p:sp>
      <p:sp>
        <p:nvSpPr>
          <p:cNvPr id="6963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7FB369B-8344-4AD0-A2F1-7E83CD08490D}" type="slidenum">
              <a:rPr lang="en-US" altLang="en-US" smtClean="0">
                <a:solidFill>
                  <a:prstClr val="black"/>
                </a:solidFill>
              </a:rPr>
              <a:pPr/>
              <a:t>19</a:t>
            </a:fld>
            <a:endParaRPr lang="en-US" altLang="en-US">
              <a:solidFill>
                <a:prstClr val="black"/>
              </a:solidFill>
            </a:endParaRPr>
          </a:p>
        </p:txBody>
      </p:sp>
    </p:spTree>
    <p:extLst>
      <p:ext uri="{BB962C8B-B14F-4D97-AF65-F5344CB8AC3E}">
        <p14:creationId xmlns:p14="http://schemas.microsoft.com/office/powerpoint/2010/main" val="4094473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p:spPr>
        <p:txBody>
          <a:bodyPr/>
          <a:lstStyle/>
          <a:p>
            <a:endParaRPr lang="en-US" altLang="en-US">
              <a:latin typeface="Arial" panose="020B0604020202020204" pitchFamily="34" charset="0"/>
            </a:endParaRPr>
          </a:p>
        </p:txBody>
      </p:sp>
      <p:sp>
        <p:nvSpPr>
          <p:cNvPr id="7168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C8A811E-C744-4002-A63D-0CE349379E1A}" type="slidenum">
              <a:rPr lang="en-US" altLang="en-US" smtClean="0"/>
              <a:pPr/>
              <a:t>20</a:t>
            </a:fld>
            <a:endParaRPr lang="en-US" altLang="en-US"/>
          </a:p>
        </p:txBody>
      </p:sp>
    </p:spTree>
    <p:extLst>
      <p:ext uri="{BB962C8B-B14F-4D97-AF65-F5344CB8AC3E}">
        <p14:creationId xmlns:p14="http://schemas.microsoft.com/office/powerpoint/2010/main" val="3653024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p:spPr>
        <p:txBody>
          <a:bodyPr/>
          <a:lstStyle/>
          <a:p>
            <a:endParaRPr lang="en-US" altLang="en-US" dirty="0">
              <a:latin typeface="Arial" panose="020B0604020202020204" pitchFamily="34" charset="0"/>
            </a:endParaRPr>
          </a:p>
        </p:txBody>
      </p:sp>
      <p:sp>
        <p:nvSpPr>
          <p:cNvPr id="10138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FCDC08C-3355-4E93-8772-303AB9F13EDF}" type="slidenum">
              <a:rPr lang="en-US" altLang="en-US" smtClean="0"/>
              <a:pPr/>
              <a:t>25</a:t>
            </a:fld>
            <a:endParaRPr lang="en-US" altLang="en-US"/>
          </a:p>
        </p:txBody>
      </p:sp>
    </p:spTree>
    <p:extLst>
      <p:ext uri="{BB962C8B-B14F-4D97-AF65-F5344CB8AC3E}">
        <p14:creationId xmlns:p14="http://schemas.microsoft.com/office/powerpoint/2010/main" val="995316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r>
              <a:rPr lang="en-US" altLang="en-US" dirty="0">
                <a:latin typeface="Arial" panose="020B0604020202020204" pitchFamily="34" charset="0"/>
              </a:rPr>
              <a:t>In 2007, three nationally-respected advocates for the educational rights of children in foster care – the American Bar Association Center on Children and the Law, the Education Law Center and the Juvenile Law Center - formed the Legal Center for Foster Care and Education.</a:t>
            </a:r>
          </a:p>
        </p:txBody>
      </p:sp>
      <p:sp>
        <p:nvSpPr>
          <p:cNvPr id="37892"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7066" indent="-291179">
              <a:spcBef>
                <a:spcPct val="30000"/>
              </a:spcBef>
              <a:defRPr sz="1200">
                <a:solidFill>
                  <a:schemeClr val="tx1"/>
                </a:solidFill>
                <a:latin typeface="Arial" panose="020B0604020202020204" pitchFamily="34" charset="0"/>
              </a:defRPr>
            </a:lvl2pPr>
            <a:lvl3pPr marL="1164717" indent="-232943">
              <a:spcBef>
                <a:spcPct val="30000"/>
              </a:spcBef>
              <a:defRPr sz="1200">
                <a:solidFill>
                  <a:schemeClr val="tx1"/>
                </a:solidFill>
                <a:latin typeface="Arial" panose="020B0604020202020204" pitchFamily="34" charset="0"/>
              </a:defRPr>
            </a:lvl3pPr>
            <a:lvl4pPr marL="1630604" indent="-232943">
              <a:spcBef>
                <a:spcPct val="30000"/>
              </a:spcBef>
              <a:defRPr sz="1200">
                <a:solidFill>
                  <a:schemeClr val="tx1"/>
                </a:solidFill>
                <a:latin typeface="Arial" panose="020B0604020202020204" pitchFamily="34" charset="0"/>
              </a:defRPr>
            </a:lvl4pPr>
            <a:lvl5pPr marL="2096491" indent="-232943">
              <a:spcBef>
                <a:spcPct val="30000"/>
              </a:spcBef>
              <a:defRPr sz="1200">
                <a:solidFill>
                  <a:schemeClr val="tx1"/>
                </a:solidFill>
                <a:latin typeface="Arial" panose="020B0604020202020204" pitchFamily="34" charset="0"/>
              </a:defRPr>
            </a:lvl5pPr>
            <a:lvl6pPr marL="2562377" indent="-232943" eaLnBrk="0" fontAlgn="base" hangingPunct="0">
              <a:spcBef>
                <a:spcPct val="30000"/>
              </a:spcBef>
              <a:spcAft>
                <a:spcPct val="0"/>
              </a:spcAft>
              <a:defRPr sz="1200">
                <a:solidFill>
                  <a:schemeClr val="tx1"/>
                </a:solidFill>
                <a:latin typeface="Arial" panose="020B0604020202020204" pitchFamily="34" charset="0"/>
              </a:defRPr>
            </a:lvl6pPr>
            <a:lvl7pPr marL="3028264" indent="-232943" eaLnBrk="0" fontAlgn="base" hangingPunct="0">
              <a:spcBef>
                <a:spcPct val="30000"/>
              </a:spcBef>
              <a:spcAft>
                <a:spcPct val="0"/>
              </a:spcAft>
              <a:defRPr sz="1200">
                <a:solidFill>
                  <a:schemeClr val="tx1"/>
                </a:solidFill>
                <a:latin typeface="Arial" panose="020B0604020202020204" pitchFamily="34" charset="0"/>
              </a:defRPr>
            </a:lvl7pPr>
            <a:lvl8pPr marL="3494151" indent="-232943" eaLnBrk="0" fontAlgn="base" hangingPunct="0">
              <a:spcBef>
                <a:spcPct val="30000"/>
              </a:spcBef>
              <a:spcAft>
                <a:spcPct val="0"/>
              </a:spcAft>
              <a:defRPr sz="1200">
                <a:solidFill>
                  <a:schemeClr val="tx1"/>
                </a:solidFill>
                <a:latin typeface="Arial" panose="020B0604020202020204" pitchFamily="34" charset="0"/>
              </a:defRPr>
            </a:lvl8pPr>
            <a:lvl9pPr marL="3960038" indent="-23294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DB8B91E-77A8-444B-BACF-BFB76432D24B}" type="slidenum">
              <a:rPr lang="en-US" altLang="en-US" smtClean="0"/>
              <a:pPr>
                <a:spcBef>
                  <a:spcPct val="0"/>
                </a:spcBef>
              </a:pPr>
              <a:t>3</a:t>
            </a:fld>
            <a:endParaRPr lang="en-US" altLang="en-US"/>
          </a:p>
        </p:txBody>
      </p:sp>
    </p:spTree>
    <p:extLst>
      <p:ext uri="{BB962C8B-B14F-4D97-AF65-F5344CB8AC3E}">
        <p14:creationId xmlns:p14="http://schemas.microsoft.com/office/powerpoint/2010/main" val="630295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endParaRPr lang="en-US" altLang="en-US">
              <a:latin typeface="Arial" panose="020B0604020202020204" pitchFamily="34" charset="0"/>
            </a:endParaRPr>
          </a:p>
        </p:txBody>
      </p:sp>
      <p:sp>
        <p:nvSpPr>
          <p:cNvPr id="3789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6FA6CC0-97EA-42CD-928B-1109EDFB5591}" type="slidenum">
              <a:rPr lang="en-US" altLang="en-US" smtClean="0"/>
              <a:pPr/>
              <a:t>4</a:t>
            </a:fld>
            <a:endParaRPr lang="en-US" altLang="en-US"/>
          </a:p>
        </p:txBody>
      </p:sp>
    </p:spTree>
    <p:extLst>
      <p:ext uri="{BB962C8B-B14F-4D97-AF65-F5344CB8AC3E}">
        <p14:creationId xmlns:p14="http://schemas.microsoft.com/office/powerpoint/2010/main" val="1066794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508" indent="-284709">
              <a:spcBef>
                <a:spcPct val="30000"/>
              </a:spcBef>
              <a:defRPr sz="1200">
                <a:solidFill>
                  <a:schemeClr val="tx1"/>
                </a:solidFill>
                <a:latin typeface="Arial" panose="020B0604020202020204" pitchFamily="34" charset="0"/>
              </a:defRPr>
            </a:lvl2pPr>
            <a:lvl3pPr marL="1142070" indent="-228091">
              <a:spcBef>
                <a:spcPct val="30000"/>
              </a:spcBef>
              <a:defRPr sz="1200">
                <a:solidFill>
                  <a:schemeClr val="tx1"/>
                </a:solidFill>
                <a:latin typeface="Arial" panose="020B0604020202020204" pitchFamily="34" charset="0"/>
              </a:defRPr>
            </a:lvl3pPr>
            <a:lvl4pPr marL="1599869" indent="-228091">
              <a:spcBef>
                <a:spcPct val="30000"/>
              </a:spcBef>
              <a:defRPr sz="1200">
                <a:solidFill>
                  <a:schemeClr val="tx1"/>
                </a:solidFill>
                <a:latin typeface="Arial" panose="020B0604020202020204" pitchFamily="34" charset="0"/>
              </a:defRPr>
            </a:lvl4pPr>
            <a:lvl5pPr marL="2056050" indent="-228091">
              <a:spcBef>
                <a:spcPct val="30000"/>
              </a:spcBef>
              <a:defRPr sz="1200">
                <a:solidFill>
                  <a:schemeClr val="tx1"/>
                </a:solidFill>
                <a:latin typeface="Arial" panose="020B0604020202020204" pitchFamily="34" charset="0"/>
              </a:defRPr>
            </a:lvl5pPr>
            <a:lvl6pPr marL="2521936" indent="-228091" eaLnBrk="0" fontAlgn="base" hangingPunct="0">
              <a:spcBef>
                <a:spcPct val="30000"/>
              </a:spcBef>
              <a:spcAft>
                <a:spcPct val="0"/>
              </a:spcAft>
              <a:defRPr sz="1200">
                <a:solidFill>
                  <a:schemeClr val="tx1"/>
                </a:solidFill>
                <a:latin typeface="Arial" panose="020B0604020202020204" pitchFamily="34" charset="0"/>
              </a:defRPr>
            </a:lvl6pPr>
            <a:lvl7pPr marL="2987823" indent="-228091" eaLnBrk="0" fontAlgn="base" hangingPunct="0">
              <a:spcBef>
                <a:spcPct val="30000"/>
              </a:spcBef>
              <a:spcAft>
                <a:spcPct val="0"/>
              </a:spcAft>
              <a:defRPr sz="1200">
                <a:solidFill>
                  <a:schemeClr val="tx1"/>
                </a:solidFill>
                <a:latin typeface="Arial" panose="020B0604020202020204" pitchFamily="34" charset="0"/>
              </a:defRPr>
            </a:lvl7pPr>
            <a:lvl8pPr marL="3453710" indent="-228091" eaLnBrk="0" fontAlgn="base" hangingPunct="0">
              <a:spcBef>
                <a:spcPct val="30000"/>
              </a:spcBef>
              <a:spcAft>
                <a:spcPct val="0"/>
              </a:spcAft>
              <a:defRPr sz="1200">
                <a:solidFill>
                  <a:schemeClr val="tx1"/>
                </a:solidFill>
                <a:latin typeface="Arial" panose="020B0604020202020204" pitchFamily="34" charset="0"/>
              </a:defRPr>
            </a:lvl8pPr>
            <a:lvl9pPr marL="3919597" indent="-228091"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8A3050E-A8A7-4315-A8F9-8BFFDE091038}" type="slidenum">
              <a:rPr lang="en-US" altLang="en-US" smtClean="0">
                <a:solidFill>
                  <a:srgbClr val="000000"/>
                </a:solidFill>
                <a:latin typeface="Garamond" panose="02020404030301010803" pitchFamily="18" charset="0"/>
              </a:rPr>
              <a:pPr>
                <a:spcBef>
                  <a:spcPct val="0"/>
                </a:spcBef>
              </a:pPr>
              <a:t>5</a:t>
            </a:fld>
            <a:endParaRPr lang="en-US" altLang="en-US">
              <a:solidFill>
                <a:srgbClr val="000000"/>
              </a:solidFill>
              <a:latin typeface="Garamond" panose="02020404030301010803" pitchFamily="18" charset="0"/>
            </a:endParaRPr>
          </a:p>
        </p:txBody>
      </p:sp>
      <p:sp>
        <p:nvSpPr>
          <p:cNvPr id="41987" name="Slide Image Placeholder 1"/>
          <p:cNvSpPr>
            <a:spLocks noGrp="1" noRot="1" noChangeAspect="1" noTextEdit="1"/>
          </p:cNvSpPr>
          <p:nvPr>
            <p:ph type="sldImg"/>
          </p:nvPr>
        </p:nvSpPr>
        <p:spPr>
          <a:ln/>
        </p:spPr>
      </p:sp>
      <p:sp>
        <p:nvSpPr>
          <p:cNvPr id="4198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latin typeface="Arial" panose="020B0604020202020204" pitchFamily="34" charset="0"/>
              </a:rPr>
              <a:t>IN CHILD WELFARE</a:t>
            </a:r>
          </a:p>
          <a:p>
            <a:endParaRPr lang="en-US" altLang="en-US">
              <a:latin typeface="Arial" panose="020B0604020202020204" pitchFamily="34" charset="0"/>
            </a:endParaRPr>
          </a:p>
          <a:p>
            <a:endParaRPr lang="en-US" altLang="en-US">
              <a:latin typeface="Arial" panose="020B0604020202020204" pitchFamily="34" charset="0"/>
            </a:endParaRPr>
          </a:p>
          <a:p>
            <a:r>
              <a:rPr lang="en-US" altLang="en-US">
                <a:latin typeface="Arial" panose="020B0604020202020204" pitchFamily="34" charset="0"/>
              </a:rPr>
              <a:t>2x more likely to be </a:t>
            </a:r>
            <a:r>
              <a:rPr lang="en-US" altLang="en-US" b="1">
                <a:latin typeface="Arial" panose="020B0604020202020204" pitchFamily="34" charset="0"/>
              </a:rPr>
              <a:t>absent</a:t>
            </a:r>
            <a:r>
              <a:rPr lang="en-US" altLang="en-US">
                <a:latin typeface="Arial" panose="020B0604020202020204" pitchFamily="34" charset="0"/>
              </a:rPr>
              <a:t> from school</a:t>
            </a:r>
          </a:p>
          <a:p>
            <a:r>
              <a:rPr lang="en-US" altLang="en-US">
                <a:latin typeface="Arial" panose="020B0604020202020204" pitchFamily="34" charset="0"/>
              </a:rPr>
              <a:t>17-18 year olds 2x more likely to have out-of-school </a:t>
            </a:r>
            <a:r>
              <a:rPr lang="en-US" altLang="en-US" b="1">
                <a:latin typeface="Arial" panose="020B0604020202020204" pitchFamily="34" charset="0"/>
              </a:rPr>
              <a:t>suspension</a:t>
            </a:r>
            <a:r>
              <a:rPr lang="en-US" altLang="en-US">
                <a:latin typeface="Arial" panose="020B0604020202020204" pitchFamily="34" charset="0"/>
              </a:rPr>
              <a:t>, 3x more likely to be </a:t>
            </a:r>
            <a:r>
              <a:rPr lang="en-US" altLang="en-US" b="1">
                <a:latin typeface="Arial" panose="020B0604020202020204" pitchFamily="34" charset="0"/>
              </a:rPr>
              <a:t>expelled</a:t>
            </a:r>
          </a:p>
          <a:p>
            <a:r>
              <a:rPr lang="en-US" altLang="en-US" b="1">
                <a:latin typeface="Arial" panose="020B0604020202020204" pitchFamily="34" charset="0"/>
              </a:rPr>
              <a:t>Average reading level </a:t>
            </a:r>
            <a:r>
              <a:rPr lang="en-US" altLang="en-US">
                <a:latin typeface="Arial" panose="020B0604020202020204" pitchFamily="34" charset="0"/>
              </a:rPr>
              <a:t>of 17-18 year olds in foster care = 7th grade</a:t>
            </a:r>
          </a:p>
          <a:p>
            <a:r>
              <a:rPr lang="en-US" altLang="en-US">
                <a:latin typeface="Arial" panose="020B0604020202020204" pitchFamily="34" charset="0"/>
              </a:rPr>
              <a:t>Likelihood of foster youth receiving </a:t>
            </a:r>
            <a:r>
              <a:rPr lang="en-US" altLang="en-US" b="1">
                <a:latin typeface="Arial" panose="020B0604020202020204" pitchFamily="34" charset="0"/>
              </a:rPr>
              <a:t>special education </a:t>
            </a:r>
            <a:r>
              <a:rPr lang="en-US" altLang="en-US">
                <a:latin typeface="Arial" panose="020B0604020202020204" pitchFamily="34" charset="0"/>
              </a:rPr>
              <a:t>2.5 - 3.5x that of others</a:t>
            </a:r>
          </a:p>
          <a:p>
            <a:r>
              <a:rPr lang="en-US" altLang="en-US">
                <a:latin typeface="Arial" panose="020B0604020202020204" pitchFamily="34" charset="0"/>
              </a:rPr>
              <a:t>50 % complete </a:t>
            </a:r>
            <a:r>
              <a:rPr lang="en-US" altLang="en-US" b="1">
                <a:latin typeface="Arial" panose="020B0604020202020204" pitchFamily="34" charset="0"/>
              </a:rPr>
              <a:t>high school </a:t>
            </a:r>
            <a:r>
              <a:rPr lang="en-US" altLang="en-US">
                <a:latin typeface="Arial" panose="020B0604020202020204" pitchFamily="34" charset="0"/>
              </a:rPr>
              <a:t>by 18</a:t>
            </a:r>
          </a:p>
          <a:p>
            <a:r>
              <a:rPr lang="en-US" altLang="en-US">
                <a:latin typeface="Arial" panose="020B0604020202020204" pitchFamily="34" charset="0"/>
              </a:rPr>
              <a:t>2-9 % attain a </a:t>
            </a:r>
            <a:r>
              <a:rPr lang="en-US" altLang="en-US" b="1">
                <a:latin typeface="Arial" panose="020B0604020202020204" pitchFamily="34" charset="0"/>
              </a:rPr>
              <a:t>bachelor’s degree</a:t>
            </a:r>
          </a:p>
          <a:p>
            <a:endParaRPr lang="en-US" altLang="en-US" b="1">
              <a:latin typeface="Arial" panose="020B0604020202020204" pitchFamily="34" charset="0"/>
            </a:endParaRPr>
          </a:p>
          <a:p>
            <a:r>
              <a:rPr lang="en-US" altLang="en-US" b="1">
                <a:latin typeface="Arial" panose="020B0604020202020204" pitchFamily="34" charset="0"/>
              </a:rPr>
              <a:t>IN JUVENILE JUSTICE</a:t>
            </a:r>
          </a:p>
          <a:p>
            <a:endParaRPr lang="en-US" altLang="en-US" b="1">
              <a:latin typeface="Arial" panose="020B0604020202020204" pitchFamily="34" charset="0"/>
            </a:endParaRPr>
          </a:p>
          <a:p>
            <a:pPr>
              <a:lnSpc>
                <a:spcPct val="80000"/>
              </a:lnSpc>
              <a:spcAft>
                <a:spcPct val="50000"/>
              </a:spcAft>
            </a:pPr>
            <a:r>
              <a:rPr lang="en-US" altLang="en-US">
                <a:latin typeface="Arial" panose="020B0604020202020204" pitchFamily="34" charset="0"/>
              </a:rPr>
              <a:t>Nearly ½ of youth in the JJ system performing below grade level</a:t>
            </a:r>
          </a:p>
          <a:p>
            <a:pPr>
              <a:lnSpc>
                <a:spcPct val="80000"/>
              </a:lnSpc>
              <a:spcAft>
                <a:spcPct val="50000"/>
              </a:spcAft>
            </a:pPr>
            <a:r>
              <a:rPr lang="en-US" altLang="en-US">
                <a:latin typeface="Arial" panose="020B0604020202020204" pitchFamily="34" charset="0"/>
              </a:rPr>
              <a:t>Disproportionate need for special education services (70%)</a:t>
            </a:r>
          </a:p>
          <a:p>
            <a:pPr>
              <a:lnSpc>
                <a:spcPct val="80000"/>
              </a:lnSpc>
              <a:spcAft>
                <a:spcPct val="50000"/>
              </a:spcAft>
            </a:pPr>
            <a:r>
              <a:rPr lang="en-US" altLang="en-US">
                <a:latin typeface="Arial" panose="020B0604020202020204" pitchFamily="34" charset="0"/>
              </a:rPr>
              <a:t>More than 2/3 drop out of school after release from juvenile justice system</a:t>
            </a:r>
          </a:p>
          <a:p>
            <a:endParaRPr lang="en-US" altLang="en-US" b="1">
              <a:latin typeface="Arial" panose="020B0604020202020204" pitchFamily="34" charset="0"/>
            </a:endParaRPr>
          </a:p>
          <a:p>
            <a:pPr eaLnBrk="1" hangingPunct="1">
              <a:spcBef>
                <a:spcPct val="0"/>
              </a:spcBef>
              <a:buFontTx/>
              <a:buChar char="-"/>
            </a:pPr>
            <a:endParaRPr lang="en-US" altLang="en-US">
              <a:latin typeface="Arial" panose="020B0604020202020204" pitchFamily="34" charset="0"/>
            </a:endParaRPr>
          </a:p>
        </p:txBody>
      </p:sp>
      <p:sp>
        <p:nvSpPr>
          <p:cNvPr id="41989" name="Slide Number Placeholder 3"/>
          <p:cNvSpPr txBox="1">
            <a:spLocks noGrp="1"/>
          </p:cNvSpPr>
          <p:nvPr/>
        </p:nvSpPr>
        <p:spPr bwMode="auto">
          <a:xfrm>
            <a:off x="3970938" y="8829967"/>
            <a:ext cx="3037840"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7" rIns="93172" bIns="46587"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0E954273-E677-4EBD-8F73-3D38EEAA4B67}" type="slidenum">
              <a:rPr lang="en-US" altLang="en-US">
                <a:solidFill>
                  <a:srgbClr val="000000"/>
                </a:solidFill>
                <a:latin typeface="Calibri" panose="020F0502020204030204" pitchFamily="34" charset="0"/>
                <a:ea typeface="ＭＳ Ｐゴシック" panose="020B0600070205080204" pitchFamily="34" charset="-128"/>
              </a:rPr>
              <a:pPr algn="r" eaLnBrk="1" hangingPunct="1">
                <a:spcBef>
                  <a:spcPct val="0"/>
                </a:spcBef>
              </a:pPr>
              <a:t>5</a:t>
            </a:fld>
            <a:endParaRPr lang="en-US" altLang="en-US">
              <a:solidFill>
                <a:srgbClr val="000000"/>
              </a:solidFill>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585509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5CFCB-C5EA-44AF-A819-958C2C179444}" type="slidenum">
              <a:rPr lang="en-US" smtClean="0"/>
              <a:t>6</a:t>
            </a:fld>
            <a:endParaRPr lang="en-US"/>
          </a:p>
        </p:txBody>
      </p:sp>
    </p:spTree>
    <p:extLst>
      <p:ext uri="{BB962C8B-B14F-4D97-AF65-F5344CB8AC3E}">
        <p14:creationId xmlns:p14="http://schemas.microsoft.com/office/powerpoint/2010/main" val="1110158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35CFCB-C5EA-44AF-A819-958C2C179444}" type="slidenum">
              <a:rPr lang="en-US" smtClean="0"/>
              <a:t>7</a:t>
            </a:fld>
            <a:endParaRPr lang="en-US"/>
          </a:p>
        </p:txBody>
      </p:sp>
    </p:spTree>
    <p:extLst>
      <p:ext uri="{BB962C8B-B14F-4D97-AF65-F5344CB8AC3E}">
        <p14:creationId xmlns:p14="http://schemas.microsoft.com/office/powerpoint/2010/main" val="447365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508" indent="-284709">
              <a:spcBef>
                <a:spcPct val="30000"/>
              </a:spcBef>
              <a:defRPr sz="1200">
                <a:solidFill>
                  <a:schemeClr val="tx1"/>
                </a:solidFill>
                <a:latin typeface="Arial" panose="020B0604020202020204" pitchFamily="34" charset="0"/>
              </a:defRPr>
            </a:lvl2pPr>
            <a:lvl3pPr marL="1142070" indent="-228091">
              <a:spcBef>
                <a:spcPct val="30000"/>
              </a:spcBef>
              <a:defRPr sz="1200">
                <a:solidFill>
                  <a:schemeClr val="tx1"/>
                </a:solidFill>
                <a:latin typeface="Arial" panose="020B0604020202020204" pitchFamily="34" charset="0"/>
              </a:defRPr>
            </a:lvl3pPr>
            <a:lvl4pPr marL="1599869" indent="-228091">
              <a:spcBef>
                <a:spcPct val="30000"/>
              </a:spcBef>
              <a:defRPr sz="1200">
                <a:solidFill>
                  <a:schemeClr val="tx1"/>
                </a:solidFill>
                <a:latin typeface="Arial" panose="020B0604020202020204" pitchFamily="34" charset="0"/>
              </a:defRPr>
            </a:lvl4pPr>
            <a:lvl5pPr marL="2056050" indent="-228091">
              <a:spcBef>
                <a:spcPct val="30000"/>
              </a:spcBef>
              <a:defRPr sz="1200">
                <a:solidFill>
                  <a:schemeClr val="tx1"/>
                </a:solidFill>
                <a:latin typeface="Arial" panose="020B0604020202020204" pitchFamily="34" charset="0"/>
              </a:defRPr>
            </a:lvl5pPr>
            <a:lvl6pPr marL="2521936" indent="-228091" eaLnBrk="0" fontAlgn="base" hangingPunct="0">
              <a:spcBef>
                <a:spcPct val="30000"/>
              </a:spcBef>
              <a:spcAft>
                <a:spcPct val="0"/>
              </a:spcAft>
              <a:defRPr sz="1200">
                <a:solidFill>
                  <a:schemeClr val="tx1"/>
                </a:solidFill>
                <a:latin typeface="Arial" panose="020B0604020202020204" pitchFamily="34" charset="0"/>
              </a:defRPr>
            </a:lvl6pPr>
            <a:lvl7pPr marL="2987823" indent="-228091" eaLnBrk="0" fontAlgn="base" hangingPunct="0">
              <a:spcBef>
                <a:spcPct val="30000"/>
              </a:spcBef>
              <a:spcAft>
                <a:spcPct val="0"/>
              </a:spcAft>
              <a:defRPr sz="1200">
                <a:solidFill>
                  <a:schemeClr val="tx1"/>
                </a:solidFill>
                <a:latin typeface="Arial" panose="020B0604020202020204" pitchFamily="34" charset="0"/>
              </a:defRPr>
            </a:lvl7pPr>
            <a:lvl8pPr marL="3453710" indent="-228091" eaLnBrk="0" fontAlgn="base" hangingPunct="0">
              <a:spcBef>
                <a:spcPct val="30000"/>
              </a:spcBef>
              <a:spcAft>
                <a:spcPct val="0"/>
              </a:spcAft>
              <a:defRPr sz="1200">
                <a:solidFill>
                  <a:schemeClr val="tx1"/>
                </a:solidFill>
                <a:latin typeface="Arial" panose="020B0604020202020204" pitchFamily="34" charset="0"/>
              </a:defRPr>
            </a:lvl8pPr>
            <a:lvl9pPr marL="3919597" indent="-228091"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879C8BD-DFA5-4A20-9119-B96D4CD0E463}" type="slidenum">
              <a:rPr lang="en-US" altLang="en-US" smtClean="0">
                <a:solidFill>
                  <a:srgbClr val="000000"/>
                </a:solidFill>
                <a:latin typeface="Garamond" panose="02020404030301010803" pitchFamily="18" charset="0"/>
              </a:rPr>
              <a:pPr>
                <a:spcBef>
                  <a:spcPct val="0"/>
                </a:spcBef>
              </a:pPr>
              <a:t>8</a:t>
            </a:fld>
            <a:endParaRPr lang="en-US" altLang="en-US">
              <a:solidFill>
                <a:srgbClr val="000000"/>
              </a:solidFill>
              <a:latin typeface="Garamond" panose="02020404030301010803" pitchFamily="18" charset="0"/>
            </a:endParaRPr>
          </a:p>
        </p:txBody>
      </p:sp>
      <p:sp>
        <p:nvSpPr>
          <p:cNvPr id="47107" name="Rectangle 7"/>
          <p:cNvSpPr txBox="1">
            <a:spLocks noGrp="1" noChangeArrowheads="1"/>
          </p:cNvSpPr>
          <p:nvPr/>
        </p:nvSpPr>
        <p:spPr bwMode="auto">
          <a:xfrm>
            <a:off x="3972560" y="8829967"/>
            <a:ext cx="3036218"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80" tIns="45290" rIns="90580" bIns="45290" anchor="b"/>
          <a:lstStyle>
            <a:lvl1pPr defTabSz="904875">
              <a:spcBef>
                <a:spcPct val="30000"/>
              </a:spcBef>
              <a:defRPr sz="1200">
                <a:solidFill>
                  <a:schemeClr val="tx1"/>
                </a:solidFill>
                <a:latin typeface="Arial" panose="020B0604020202020204" pitchFamily="34" charset="0"/>
              </a:defRPr>
            </a:lvl1pPr>
            <a:lvl2pPr marL="742950" indent="-285750" defTabSz="904875">
              <a:spcBef>
                <a:spcPct val="30000"/>
              </a:spcBef>
              <a:defRPr sz="1200">
                <a:solidFill>
                  <a:schemeClr val="tx1"/>
                </a:solidFill>
                <a:latin typeface="Arial" panose="020B0604020202020204" pitchFamily="34" charset="0"/>
              </a:defRPr>
            </a:lvl2pPr>
            <a:lvl3pPr marL="1143000" indent="-228600" defTabSz="904875">
              <a:spcBef>
                <a:spcPct val="30000"/>
              </a:spcBef>
              <a:defRPr sz="1200">
                <a:solidFill>
                  <a:schemeClr val="tx1"/>
                </a:solidFill>
                <a:latin typeface="Arial" panose="020B0604020202020204" pitchFamily="34" charset="0"/>
              </a:defRPr>
            </a:lvl3pPr>
            <a:lvl4pPr marL="1600200" indent="-228600" defTabSz="904875">
              <a:spcBef>
                <a:spcPct val="30000"/>
              </a:spcBef>
              <a:defRPr sz="1200">
                <a:solidFill>
                  <a:schemeClr val="tx1"/>
                </a:solidFill>
                <a:latin typeface="Arial" panose="020B0604020202020204" pitchFamily="34" charset="0"/>
              </a:defRPr>
            </a:lvl4pPr>
            <a:lvl5pPr marL="2057400" indent="-228600" defTabSz="904875">
              <a:spcBef>
                <a:spcPct val="30000"/>
              </a:spcBef>
              <a:defRPr sz="1200">
                <a:solidFill>
                  <a:schemeClr val="tx1"/>
                </a:solidFill>
                <a:latin typeface="Arial" panose="020B0604020202020204" pitchFamily="34" charset="0"/>
              </a:defRPr>
            </a:lvl5pPr>
            <a:lvl6pPr marL="2514600" indent="-228600" defTabSz="9048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048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048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04875" eaLnBrk="0" fontAlgn="base" hangingPunct="0">
              <a:spcBef>
                <a:spcPct val="30000"/>
              </a:spcBef>
              <a:spcAft>
                <a:spcPct val="0"/>
              </a:spcAft>
              <a:defRPr sz="1200">
                <a:solidFill>
                  <a:schemeClr val="tx1"/>
                </a:solidFill>
                <a:latin typeface="Arial" panose="020B0604020202020204" pitchFamily="34" charset="0"/>
              </a:defRPr>
            </a:lvl9pPr>
          </a:lstStyle>
          <a:p>
            <a:pPr algn="r">
              <a:spcBef>
                <a:spcPct val="0"/>
              </a:spcBef>
            </a:pPr>
            <a:fld id="{05B9AD78-DB85-401B-81C1-ADC655F0CF28}" type="slidenum">
              <a:rPr lang="en-US" altLang="en-US">
                <a:solidFill>
                  <a:srgbClr val="000000"/>
                </a:solidFill>
              </a:rPr>
              <a:pPr algn="r">
                <a:spcBef>
                  <a:spcPct val="0"/>
                </a:spcBef>
              </a:pPr>
              <a:t>8</a:t>
            </a:fld>
            <a:endParaRPr lang="en-US" altLang="en-US">
              <a:solidFill>
                <a:srgbClr val="000000"/>
              </a:solidFill>
            </a:endParaRPr>
          </a:p>
        </p:txBody>
      </p:sp>
      <p:sp>
        <p:nvSpPr>
          <p:cNvPr id="47108" name="Rectangle 2"/>
          <p:cNvSpPr>
            <a:spLocks noGrp="1" noRot="1" noChangeAspect="1" noChangeArrowheads="1" noTextEdit="1"/>
          </p:cNvSpPr>
          <p:nvPr>
            <p:ph type="sldImg"/>
          </p:nvPr>
        </p:nvSpPr>
        <p:spPr>
          <a:ln/>
        </p:spPr>
      </p:sp>
      <p:sp>
        <p:nvSpPr>
          <p:cNvPr id="60421" name="Rectangle 3"/>
          <p:cNvSpPr>
            <a:spLocks noGrp="1" noChangeArrowheads="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80" tIns="45290" rIns="90580" bIns="45290"/>
          <a:lstStyle/>
          <a:p>
            <a:pPr eaLnBrk="1" hangingPunct="1">
              <a:lnSpc>
                <a:spcPct val="80000"/>
              </a:lnSpc>
              <a:defRPr/>
            </a:pPr>
            <a:r>
              <a:rPr lang="en-US" altLang="en-US" sz="800" dirty="0"/>
              <a:t>The </a:t>
            </a:r>
            <a:r>
              <a:rPr lang="en-US" altLang="en-US" sz="800" i="1" dirty="0"/>
              <a:t>Blueprint for Change </a:t>
            </a:r>
            <a:r>
              <a:rPr lang="en-US" altLang="en-US" sz="800" dirty="0"/>
              <a:t>is a tool for change. </a:t>
            </a:r>
          </a:p>
          <a:p>
            <a:pPr marL="174708" indent="-174708">
              <a:lnSpc>
                <a:spcPct val="80000"/>
              </a:lnSpc>
              <a:buFont typeface="Arial" panose="020B0604020202020204" pitchFamily="34" charset="0"/>
              <a:buChar char="•"/>
              <a:defRPr/>
            </a:pPr>
            <a:r>
              <a:rPr lang="en-US" altLang="en-US" sz="800" b="1" dirty="0"/>
              <a:t>direct case advocacy </a:t>
            </a:r>
            <a:r>
              <a:rPr lang="en-US" altLang="en-US" sz="800" dirty="0"/>
              <a:t>and </a:t>
            </a:r>
            <a:r>
              <a:rPr lang="en-US" altLang="en-US" sz="800" b="1" dirty="0"/>
              <a:t>system reform efforts. </a:t>
            </a:r>
            <a:endParaRPr lang="en-US" altLang="en-US" sz="800" dirty="0"/>
          </a:p>
          <a:p>
            <a:pPr marL="174708" indent="-174708">
              <a:lnSpc>
                <a:spcPct val="80000"/>
              </a:lnSpc>
              <a:buFont typeface="Arial" panose="020B0604020202020204" pitchFamily="34" charset="0"/>
              <a:buChar char="•"/>
              <a:defRPr/>
            </a:pPr>
            <a:r>
              <a:rPr lang="en-US" altLang="en-US" sz="800" dirty="0"/>
              <a:t>tool for all </a:t>
            </a:r>
            <a:r>
              <a:rPr lang="en-US" altLang="en-US" sz="800" b="1" dirty="0"/>
              <a:t>stakeholders </a:t>
            </a:r>
            <a:r>
              <a:rPr lang="en-US" altLang="en-US" sz="800" dirty="0"/>
              <a:t>(including youth, parents, foster parents and other caregivers,</a:t>
            </a:r>
          </a:p>
          <a:p>
            <a:pPr eaLnBrk="1" hangingPunct="1">
              <a:lnSpc>
                <a:spcPct val="80000"/>
              </a:lnSpc>
              <a:defRPr/>
            </a:pPr>
            <a:r>
              <a:rPr lang="en-US" altLang="en-US" sz="800" dirty="0"/>
              <a:t>lawyers, caseworkers, teachers and other school staff, child welfare and education system administrators, state agencies, and policymakers).</a:t>
            </a:r>
          </a:p>
          <a:p>
            <a:pPr marL="174708" indent="-174708">
              <a:lnSpc>
                <a:spcPct val="80000"/>
              </a:lnSpc>
              <a:buFont typeface="Arial" panose="020B0604020202020204" pitchFamily="34" charset="0"/>
              <a:buChar char="•"/>
              <a:defRPr/>
            </a:pPr>
            <a:r>
              <a:rPr lang="en-US" altLang="en-US" sz="800" dirty="0"/>
              <a:t>written from a </a:t>
            </a:r>
            <a:r>
              <a:rPr lang="en-US" altLang="en-US" sz="800" b="1" dirty="0"/>
              <a:t>youth’s perspective</a:t>
            </a:r>
            <a:r>
              <a:rPr lang="en-US" altLang="en-US" sz="800" dirty="0"/>
              <a:t>, as a constant reminder that the work we do always remains focused on</a:t>
            </a:r>
          </a:p>
          <a:p>
            <a:pPr eaLnBrk="1" hangingPunct="1">
              <a:lnSpc>
                <a:spcPct val="80000"/>
              </a:lnSpc>
              <a:defRPr/>
            </a:pPr>
            <a:r>
              <a:rPr lang="en-US" altLang="en-US" sz="800" dirty="0"/>
              <a:t>the children and youth we serve.</a:t>
            </a:r>
          </a:p>
          <a:p>
            <a:pPr eaLnBrk="1" hangingPunct="1">
              <a:lnSpc>
                <a:spcPct val="80000"/>
              </a:lnSpc>
              <a:defRPr/>
            </a:pPr>
            <a:endParaRPr lang="en-US" altLang="en-US" sz="800" dirty="0"/>
          </a:p>
          <a:p>
            <a:pPr eaLnBrk="1" hangingPunct="1">
              <a:lnSpc>
                <a:spcPct val="80000"/>
              </a:lnSpc>
              <a:defRPr/>
            </a:pPr>
            <a:endParaRPr lang="en-US" altLang="en-US" sz="800" dirty="0"/>
          </a:p>
        </p:txBody>
      </p:sp>
    </p:spTree>
    <p:extLst>
      <p:ext uri="{BB962C8B-B14F-4D97-AF65-F5344CB8AC3E}">
        <p14:creationId xmlns:p14="http://schemas.microsoft.com/office/powerpoint/2010/main" val="63249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508" indent="-284709">
              <a:spcBef>
                <a:spcPct val="30000"/>
              </a:spcBef>
              <a:defRPr sz="1200">
                <a:solidFill>
                  <a:schemeClr val="tx1"/>
                </a:solidFill>
                <a:latin typeface="Arial" panose="020B0604020202020204" pitchFamily="34" charset="0"/>
              </a:defRPr>
            </a:lvl2pPr>
            <a:lvl3pPr marL="1142070" indent="-228091">
              <a:spcBef>
                <a:spcPct val="30000"/>
              </a:spcBef>
              <a:defRPr sz="1200">
                <a:solidFill>
                  <a:schemeClr val="tx1"/>
                </a:solidFill>
                <a:latin typeface="Arial" panose="020B0604020202020204" pitchFamily="34" charset="0"/>
              </a:defRPr>
            </a:lvl3pPr>
            <a:lvl4pPr marL="1599869" indent="-228091">
              <a:spcBef>
                <a:spcPct val="30000"/>
              </a:spcBef>
              <a:defRPr sz="1200">
                <a:solidFill>
                  <a:schemeClr val="tx1"/>
                </a:solidFill>
                <a:latin typeface="Arial" panose="020B0604020202020204" pitchFamily="34" charset="0"/>
              </a:defRPr>
            </a:lvl4pPr>
            <a:lvl5pPr marL="2056050" indent="-228091">
              <a:spcBef>
                <a:spcPct val="30000"/>
              </a:spcBef>
              <a:defRPr sz="1200">
                <a:solidFill>
                  <a:schemeClr val="tx1"/>
                </a:solidFill>
                <a:latin typeface="Arial" panose="020B0604020202020204" pitchFamily="34" charset="0"/>
              </a:defRPr>
            </a:lvl5pPr>
            <a:lvl6pPr marL="2521936" indent="-228091" eaLnBrk="0" fontAlgn="base" hangingPunct="0">
              <a:spcBef>
                <a:spcPct val="30000"/>
              </a:spcBef>
              <a:spcAft>
                <a:spcPct val="0"/>
              </a:spcAft>
              <a:defRPr sz="1200">
                <a:solidFill>
                  <a:schemeClr val="tx1"/>
                </a:solidFill>
                <a:latin typeface="Arial" panose="020B0604020202020204" pitchFamily="34" charset="0"/>
              </a:defRPr>
            </a:lvl6pPr>
            <a:lvl7pPr marL="2987823" indent="-228091" eaLnBrk="0" fontAlgn="base" hangingPunct="0">
              <a:spcBef>
                <a:spcPct val="30000"/>
              </a:spcBef>
              <a:spcAft>
                <a:spcPct val="0"/>
              </a:spcAft>
              <a:defRPr sz="1200">
                <a:solidFill>
                  <a:schemeClr val="tx1"/>
                </a:solidFill>
                <a:latin typeface="Arial" panose="020B0604020202020204" pitchFamily="34" charset="0"/>
              </a:defRPr>
            </a:lvl7pPr>
            <a:lvl8pPr marL="3453710" indent="-228091" eaLnBrk="0" fontAlgn="base" hangingPunct="0">
              <a:spcBef>
                <a:spcPct val="30000"/>
              </a:spcBef>
              <a:spcAft>
                <a:spcPct val="0"/>
              </a:spcAft>
              <a:defRPr sz="1200">
                <a:solidFill>
                  <a:schemeClr val="tx1"/>
                </a:solidFill>
                <a:latin typeface="Arial" panose="020B0604020202020204" pitchFamily="34" charset="0"/>
              </a:defRPr>
            </a:lvl8pPr>
            <a:lvl9pPr marL="3919597" indent="-228091"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CE9C34D-DF5A-4C84-BB7D-65DCF99F9C20}" type="slidenum">
              <a:rPr lang="en-US" altLang="en-US" smtClean="0">
                <a:solidFill>
                  <a:srgbClr val="000000"/>
                </a:solidFill>
                <a:latin typeface="Garamond" panose="02020404030301010803" pitchFamily="18" charset="0"/>
              </a:rPr>
              <a:pPr>
                <a:spcBef>
                  <a:spcPct val="0"/>
                </a:spcBef>
              </a:pPr>
              <a:t>9</a:t>
            </a:fld>
            <a:endParaRPr lang="en-US" altLang="en-US">
              <a:solidFill>
                <a:srgbClr val="000000"/>
              </a:solidFill>
              <a:latin typeface="Garamond" panose="02020404030301010803" pitchFamily="18" charset="0"/>
            </a:endParaRPr>
          </a:p>
        </p:txBody>
      </p:sp>
      <p:sp>
        <p:nvSpPr>
          <p:cNvPr id="49155" name="Rectangle 7"/>
          <p:cNvSpPr txBox="1">
            <a:spLocks noGrp="1" noChangeArrowheads="1"/>
          </p:cNvSpPr>
          <p:nvPr/>
        </p:nvSpPr>
        <p:spPr bwMode="auto">
          <a:xfrm>
            <a:off x="3972560" y="8829967"/>
            <a:ext cx="3036218"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80" tIns="45290" rIns="90580" bIns="45290" anchor="b"/>
          <a:lstStyle>
            <a:lvl1pPr defTabSz="904875">
              <a:spcBef>
                <a:spcPct val="30000"/>
              </a:spcBef>
              <a:defRPr sz="1200">
                <a:solidFill>
                  <a:schemeClr val="tx1"/>
                </a:solidFill>
                <a:latin typeface="Arial" panose="020B0604020202020204" pitchFamily="34" charset="0"/>
              </a:defRPr>
            </a:lvl1pPr>
            <a:lvl2pPr marL="742950" indent="-285750" defTabSz="904875">
              <a:spcBef>
                <a:spcPct val="30000"/>
              </a:spcBef>
              <a:defRPr sz="1200">
                <a:solidFill>
                  <a:schemeClr val="tx1"/>
                </a:solidFill>
                <a:latin typeface="Arial" panose="020B0604020202020204" pitchFamily="34" charset="0"/>
              </a:defRPr>
            </a:lvl2pPr>
            <a:lvl3pPr marL="1143000" indent="-228600" defTabSz="904875">
              <a:spcBef>
                <a:spcPct val="30000"/>
              </a:spcBef>
              <a:defRPr sz="1200">
                <a:solidFill>
                  <a:schemeClr val="tx1"/>
                </a:solidFill>
                <a:latin typeface="Arial" panose="020B0604020202020204" pitchFamily="34" charset="0"/>
              </a:defRPr>
            </a:lvl3pPr>
            <a:lvl4pPr marL="1600200" indent="-228600" defTabSz="904875">
              <a:spcBef>
                <a:spcPct val="30000"/>
              </a:spcBef>
              <a:defRPr sz="1200">
                <a:solidFill>
                  <a:schemeClr val="tx1"/>
                </a:solidFill>
                <a:latin typeface="Arial" panose="020B0604020202020204" pitchFamily="34" charset="0"/>
              </a:defRPr>
            </a:lvl4pPr>
            <a:lvl5pPr marL="2057400" indent="-228600" defTabSz="904875">
              <a:spcBef>
                <a:spcPct val="30000"/>
              </a:spcBef>
              <a:defRPr sz="1200">
                <a:solidFill>
                  <a:schemeClr val="tx1"/>
                </a:solidFill>
                <a:latin typeface="Arial" panose="020B0604020202020204" pitchFamily="34" charset="0"/>
              </a:defRPr>
            </a:lvl5pPr>
            <a:lvl6pPr marL="2514600" indent="-228600" defTabSz="9048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048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048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04875" eaLnBrk="0" fontAlgn="base" hangingPunct="0">
              <a:spcBef>
                <a:spcPct val="30000"/>
              </a:spcBef>
              <a:spcAft>
                <a:spcPct val="0"/>
              </a:spcAft>
              <a:defRPr sz="1200">
                <a:solidFill>
                  <a:schemeClr val="tx1"/>
                </a:solidFill>
                <a:latin typeface="Arial" panose="020B0604020202020204" pitchFamily="34" charset="0"/>
              </a:defRPr>
            </a:lvl9pPr>
          </a:lstStyle>
          <a:p>
            <a:pPr algn="r">
              <a:spcBef>
                <a:spcPct val="0"/>
              </a:spcBef>
            </a:pPr>
            <a:fld id="{0393E07C-5D74-4F83-9639-E21DCE899174}" type="slidenum">
              <a:rPr lang="en-US" altLang="en-US">
                <a:solidFill>
                  <a:srgbClr val="000000"/>
                </a:solidFill>
              </a:rPr>
              <a:pPr algn="r">
                <a:spcBef>
                  <a:spcPct val="0"/>
                </a:spcBef>
              </a:pPr>
              <a:t>9</a:t>
            </a:fld>
            <a:endParaRPr lang="en-US" altLang="en-US">
              <a:solidFill>
                <a:srgbClr val="000000"/>
              </a:solidFill>
            </a:endParaRPr>
          </a:p>
        </p:txBody>
      </p:sp>
      <p:sp>
        <p:nvSpPr>
          <p:cNvPr id="49156" name="Rectangle 2"/>
          <p:cNvSpPr>
            <a:spLocks noGrp="1" noRot="1" noChangeAspect="1" noChangeArrowheads="1" noTextEdit="1"/>
          </p:cNvSpPr>
          <p:nvPr>
            <p:ph type="sldImg"/>
          </p:nvPr>
        </p:nvSpPr>
        <p:spPr>
          <a:ln/>
        </p:spPr>
      </p:sp>
      <p:sp>
        <p:nvSpPr>
          <p:cNvPr id="4915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80" tIns="45290" rIns="90580" bIns="45290"/>
          <a:lstStyle/>
          <a:p>
            <a:pPr eaLnBrk="1" hangingPunct="1"/>
            <a:endParaRPr lang="en-US" altLang="en-US" b="1">
              <a:latin typeface="Arial" panose="020B0604020202020204" pitchFamily="34" charset="0"/>
            </a:endParaRPr>
          </a:p>
          <a:p>
            <a:pPr eaLnBrk="1" hangingPunct="1"/>
            <a:r>
              <a:rPr lang="en-US" altLang="en-US" sz="800" b="1">
                <a:latin typeface="Arial" panose="020B0604020202020204" pitchFamily="34" charset="0"/>
              </a:rPr>
              <a:t>GOAL 1 </a:t>
            </a:r>
            <a:r>
              <a:rPr lang="en-US" altLang="en-US" sz="800">
                <a:latin typeface="Arial" panose="020B0604020202020204" pitchFamily="34" charset="0"/>
              </a:rPr>
              <a:t>addresses the efforts needed to keep children in out-of-home care from having to change schools.</a:t>
            </a:r>
          </a:p>
          <a:p>
            <a:pPr eaLnBrk="1" hangingPunct="1"/>
            <a:endParaRPr lang="en-US" altLang="en-US" sz="800">
              <a:latin typeface="Arial" panose="020B0604020202020204" pitchFamily="34" charset="0"/>
            </a:endParaRPr>
          </a:p>
          <a:p>
            <a:pPr eaLnBrk="1" hangingPunct="1"/>
            <a:r>
              <a:rPr lang="en-US" altLang="en-US" sz="800" b="1">
                <a:latin typeface="Arial" panose="020B0604020202020204" pitchFamily="34" charset="0"/>
              </a:rPr>
              <a:t>GOAL 2 </a:t>
            </a:r>
            <a:r>
              <a:rPr lang="en-US" altLang="en-US" sz="800">
                <a:latin typeface="Arial" panose="020B0604020202020204" pitchFamily="34" charset="0"/>
              </a:rPr>
              <a:t>addresses the efforts needed to make school changes, when they do happen, as least disruptive as possible,</a:t>
            </a:r>
          </a:p>
          <a:p>
            <a:pPr eaLnBrk="1" hangingPunct="1"/>
            <a:r>
              <a:rPr lang="en-US" altLang="en-US" sz="800">
                <a:latin typeface="Arial" panose="020B0604020202020204" pitchFamily="34" charset="0"/>
              </a:rPr>
              <a:t>including additional supports needed to successfully complete the transition.</a:t>
            </a:r>
          </a:p>
          <a:p>
            <a:pPr eaLnBrk="1" hangingPunct="1"/>
            <a:endParaRPr lang="en-US" altLang="en-US" sz="800">
              <a:latin typeface="Arial" panose="020B0604020202020204" pitchFamily="34" charset="0"/>
            </a:endParaRPr>
          </a:p>
          <a:p>
            <a:pPr eaLnBrk="1" hangingPunct="1"/>
            <a:r>
              <a:rPr lang="en-US" altLang="en-US" sz="800" b="1">
                <a:latin typeface="Arial" panose="020B0604020202020204" pitchFamily="34" charset="0"/>
              </a:rPr>
              <a:t>GOAL 3 </a:t>
            </a:r>
            <a:r>
              <a:rPr lang="en-US" altLang="en-US" sz="800">
                <a:latin typeface="Arial" panose="020B0604020202020204" pitchFamily="34" charset="0"/>
              </a:rPr>
              <a:t>focuses on young children, who we define as children from birth through age five.</a:t>
            </a:r>
          </a:p>
          <a:p>
            <a:pPr eaLnBrk="1" hangingPunct="1"/>
            <a:endParaRPr lang="en-US" altLang="en-US" sz="800">
              <a:latin typeface="Arial" panose="020B0604020202020204" pitchFamily="34" charset="0"/>
            </a:endParaRPr>
          </a:p>
          <a:p>
            <a:pPr eaLnBrk="1" hangingPunct="1"/>
            <a:r>
              <a:rPr lang="en-US" altLang="en-US" sz="800" b="1">
                <a:latin typeface="Arial" panose="020B0604020202020204" pitchFamily="34" charset="0"/>
              </a:rPr>
              <a:t>GOAL 4 </a:t>
            </a:r>
            <a:r>
              <a:rPr lang="en-US" altLang="en-US" sz="800">
                <a:latin typeface="Arial" panose="020B0604020202020204" pitchFamily="34" charset="0"/>
              </a:rPr>
              <a:t>is not about mobility issues for children in foster care, but about all other education issues they face, even if they are maintained in a consistent, stable placement. The goal encompasses both issues of discrimination (youth in out-of-home care not being</a:t>
            </a:r>
          </a:p>
          <a:p>
            <a:pPr eaLnBrk="1" hangingPunct="1"/>
            <a:r>
              <a:rPr lang="en-US" altLang="en-US" sz="800">
                <a:latin typeface="Arial" panose="020B0604020202020204" pitchFamily="34" charset="0"/>
              </a:rPr>
              <a:t>treated equally to other students) and the need for additional supports.</a:t>
            </a:r>
          </a:p>
          <a:p>
            <a:pPr eaLnBrk="1" hangingPunct="1"/>
            <a:endParaRPr lang="en-US" altLang="en-US" sz="800" b="1">
              <a:latin typeface="Arial" panose="020B0604020202020204" pitchFamily="34" charset="0"/>
            </a:endParaRPr>
          </a:p>
          <a:p>
            <a:pPr eaLnBrk="1" hangingPunct="1"/>
            <a:r>
              <a:rPr lang="en-US" altLang="en-US" sz="800" b="1">
                <a:latin typeface="Arial" panose="020B0604020202020204" pitchFamily="34" charset="0"/>
              </a:rPr>
              <a:t>GOAL 5 </a:t>
            </a:r>
            <a:r>
              <a:rPr lang="en-US" altLang="en-US" sz="800">
                <a:latin typeface="Arial" panose="020B0604020202020204" pitchFamily="34" charset="0"/>
              </a:rPr>
              <a:t>combines school discipline, dropout, and truancy -- three distinct issues -- under one goal. While there is</a:t>
            </a:r>
          </a:p>
          <a:p>
            <a:pPr eaLnBrk="1" hangingPunct="1"/>
            <a:r>
              <a:rPr lang="en-US" altLang="en-US" sz="800">
                <a:latin typeface="Arial" panose="020B0604020202020204" pitchFamily="34" charset="0"/>
              </a:rPr>
              <a:t>overlap across these issues, they are combined in one to simplify the document, not to imply that they are the same issue.</a:t>
            </a:r>
          </a:p>
          <a:p>
            <a:pPr eaLnBrk="1" hangingPunct="1"/>
            <a:endParaRPr lang="en-US" altLang="en-US" sz="800">
              <a:latin typeface="Arial" panose="020B0604020202020204" pitchFamily="34" charset="0"/>
            </a:endParaRPr>
          </a:p>
          <a:p>
            <a:pPr eaLnBrk="1" hangingPunct="1"/>
            <a:r>
              <a:rPr lang="en-US" altLang="en-US" sz="800" b="1">
                <a:latin typeface="Arial" panose="020B0604020202020204" pitchFamily="34" charset="0"/>
              </a:rPr>
              <a:t>GOAL 6 </a:t>
            </a:r>
            <a:r>
              <a:rPr lang="en-US" altLang="en-US" sz="800">
                <a:latin typeface="Arial" panose="020B0604020202020204" pitchFamily="34" charset="0"/>
              </a:rPr>
              <a:t>addresses youth involvement and engagement, and includes the issue of participation in court proceedings.</a:t>
            </a:r>
          </a:p>
          <a:p>
            <a:pPr eaLnBrk="1" hangingPunct="1"/>
            <a:r>
              <a:rPr lang="en-US" altLang="en-US" sz="800">
                <a:latin typeface="Arial" panose="020B0604020202020204" pitchFamily="34" charset="0"/>
              </a:rPr>
              <a:t>While the reason for youth participation in court is for purposes beyond education, the presence of youth in court can bring education issues to the</a:t>
            </a:r>
          </a:p>
          <a:p>
            <a:pPr eaLnBrk="1" hangingPunct="1"/>
            <a:r>
              <a:rPr lang="en-US" altLang="en-US" sz="800">
                <a:latin typeface="Arial" panose="020B0604020202020204" pitchFamily="34" charset="0"/>
              </a:rPr>
              <a:t>forefront of court proceedings.</a:t>
            </a:r>
          </a:p>
          <a:p>
            <a:pPr eaLnBrk="1" hangingPunct="1"/>
            <a:endParaRPr lang="en-US" altLang="en-US" sz="800">
              <a:latin typeface="Arial" panose="020B0604020202020204" pitchFamily="34" charset="0"/>
            </a:endParaRPr>
          </a:p>
          <a:p>
            <a:pPr eaLnBrk="1" hangingPunct="1"/>
            <a:r>
              <a:rPr lang="en-US" altLang="en-US" sz="800" b="1">
                <a:latin typeface="Arial" panose="020B0604020202020204" pitchFamily="34" charset="0"/>
              </a:rPr>
              <a:t>GOAL 7 </a:t>
            </a:r>
            <a:r>
              <a:rPr lang="en-US" altLang="en-US" sz="800">
                <a:latin typeface="Arial" panose="020B0604020202020204" pitchFamily="34" charset="0"/>
              </a:rPr>
              <a:t>addresses both education advocates (one person or several people who can stand up for the child, speak on their behalf, and mentor and guide them in their education goals and pursuits) and legal education decision makers (individual or individuals who have</a:t>
            </a:r>
          </a:p>
          <a:p>
            <a:pPr eaLnBrk="1" hangingPunct="1"/>
            <a:r>
              <a:rPr lang="en-US" altLang="en-US" sz="800">
                <a:latin typeface="Arial" panose="020B0604020202020204" pitchFamily="34" charset="0"/>
              </a:rPr>
              <a:t>the legal authority to make education decisions).</a:t>
            </a:r>
          </a:p>
          <a:p>
            <a:pPr eaLnBrk="1" hangingPunct="1"/>
            <a:endParaRPr lang="en-US" altLang="en-US" sz="800">
              <a:latin typeface="Arial" panose="020B0604020202020204" pitchFamily="34" charset="0"/>
            </a:endParaRPr>
          </a:p>
          <a:p>
            <a:pPr eaLnBrk="1" hangingPunct="1"/>
            <a:r>
              <a:rPr lang="en-US" altLang="en-US" sz="800" b="1">
                <a:latin typeface="Arial" panose="020B0604020202020204" pitchFamily="34" charset="0"/>
              </a:rPr>
              <a:t>GOAL 8 </a:t>
            </a:r>
            <a:r>
              <a:rPr lang="en-US" altLang="en-US" sz="800">
                <a:latin typeface="Arial" panose="020B0604020202020204" pitchFamily="34" charset="0"/>
              </a:rPr>
              <a:t>addresses postsecondary education pursuits, and includes the important issue of continuing child welfare and court involvement for youth over 18. While extending jurisdiction for youth over 18 is important for many reasons, education pursuits are a critical part of this bigger issue.</a:t>
            </a:r>
          </a:p>
          <a:p>
            <a:pPr eaLnBrk="1" hangingPunct="1"/>
            <a:endParaRPr lang="en-US" altLang="en-US" sz="800">
              <a:latin typeface="Arial" panose="020B0604020202020204" pitchFamily="34" charset="0"/>
            </a:endParaRPr>
          </a:p>
          <a:p>
            <a:pPr eaLnBrk="1" hangingPunct="1"/>
            <a:endParaRPr lang="en-US" altLang="en-US">
              <a:latin typeface="Arial" panose="020B0604020202020204" pitchFamily="34" charset="0"/>
            </a:endParaRPr>
          </a:p>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1498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p:spPr>
        <p:txBody>
          <a:bodyPr/>
          <a:lstStyle/>
          <a:p>
            <a:endParaRPr lang="en-US" altLang="en-US">
              <a:latin typeface="Arial" panose="020B0604020202020204" pitchFamily="34" charset="0"/>
            </a:endParaRPr>
          </a:p>
        </p:txBody>
      </p:sp>
      <p:sp>
        <p:nvSpPr>
          <p:cNvPr id="5427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57066" indent="-291179">
              <a:defRPr>
                <a:solidFill>
                  <a:schemeClr val="tx1"/>
                </a:solidFill>
                <a:latin typeface="Arial" panose="020B0604020202020204" pitchFamily="34" charset="0"/>
                <a:cs typeface="Arial" panose="020B0604020202020204" pitchFamily="34" charset="0"/>
              </a:defRPr>
            </a:lvl2pPr>
            <a:lvl3pPr marL="1164717" indent="-232943">
              <a:defRPr>
                <a:solidFill>
                  <a:schemeClr val="tx1"/>
                </a:solidFill>
                <a:latin typeface="Arial" panose="020B0604020202020204" pitchFamily="34" charset="0"/>
                <a:cs typeface="Arial" panose="020B0604020202020204" pitchFamily="34" charset="0"/>
              </a:defRPr>
            </a:lvl3pPr>
            <a:lvl4pPr marL="1630604" indent="-232943">
              <a:defRPr>
                <a:solidFill>
                  <a:schemeClr val="tx1"/>
                </a:solidFill>
                <a:latin typeface="Arial" panose="020B0604020202020204" pitchFamily="34" charset="0"/>
                <a:cs typeface="Arial" panose="020B0604020202020204" pitchFamily="34" charset="0"/>
              </a:defRPr>
            </a:lvl4pPr>
            <a:lvl5pPr marL="2096491" indent="-232943">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CFF6783-986E-47AA-BE61-0684099B4646}" type="slidenum">
              <a:rPr lang="en-US" altLang="en-US" smtClean="0"/>
              <a:pPr/>
              <a:t>11</a:t>
            </a:fld>
            <a:endParaRPr lang="en-US" altLang="en-US"/>
          </a:p>
        </p:txBody>
      </p:sp>
    </p:spTree>
    <p:extLst>
      <p:ext uri="{BB962C8B-B14F-4D97-AF65-F5344CB8AC3E}">
        <p14:creationId xmlns:p14="http://schemas.microsoft.com/office/powerpoint/2010/main" val="264237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304800" y="2889251"/>
            <a:ext cx="114808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0" fontAlgn="base" hangingPunct="0">
                <a:spcBef>
                  <a:spcPct val="0"/>
                </a:spcBef>
                <a:spcAft>
                  <a:spcPct val="0"/>
                </a:spcAft>
                <a:defRPr/>
              </a:pPr>
              <a:endParaRPr lang="en-US" dirty="0">
                <a:solidFill>
                  <a:srgbClr val="000000"/>
                </a:solidFill>
                <a:cs typeface="Arial" panose="020B0604020202020204" pitchFamily="34" charset="0"/>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0" fontAlgn="base" hangingPunct="0">
                <a:spcBef>
                  <a:spcPct val="0"/>
                </a:spcBef>
                <a:spcAft>
                  <a:spcPct val="0"/>
                </a:spcAft>
                <a:defRPr/>
              </a:pPr>
              <a:endParaRPr lang="en-US" dirty="0">
                <a:solidFill>
                  <a:srgbClr val="000000"/>
                </a:solidFill>
                <a:cs typeface="Arial" panose="020B0604020202020204" pitchFamily="34" charset="0"/>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eaLnBrk="0" fontAlgn="base" hangingPunct="0">
                <a:spcBef>
                  <a:spcPct val="0"/>
                </a:spcBef>
                <a:spcAft>
                  <a:spcPct val="0"/>
                </a:spcAft>
                <a:defRPr/>
              </a:pPr>
              <a:endParaRPr lang="en-US" dirty="0">
                <a:solidFill>
                  <a:srgbClr val="000000"/>
                </a:solidFill>
                <a:cs typeface="Arial" panose="020B0604020202020204" pitchFamily="34" charset="0"/>
              </a:endParaRPr>
            </a:p>
          </p:txBody>
        </p:sp>
      </p:grpSp>
      <p:sp>
        <p:nvSpPr>
          <p:cNvPr id="5122" name="Rectangle 2"/>
          <p:cNvSpPr>
            <a:spLocks noGrp="1" noChangeArrowheads="1"/>
          </p:cNvSpPr>
          <p:nvPr>
            <p:ph type="ctrTitle"/>
          </p:nvPr>
        </p:nvSpPr>
        <p:spPr>
          <a:xfrm>
            <a:off x="914400" y="685800"/>
            <a:ext cx="10363200" cy="2127250"/>
          </a:xfrm>
        </p:spPr>
        <p:txBody>
          <a:bodyPr/>
          <a:lstStyle>
            <a:lvl1pPr algn="ctr">
              <a:defRPr sz="5800"/>
            </a:lvl1pPr>
          </a:lstStyle>
          <a:p>
            <a:pPr lvl="0"/>
            <a:r>
              <a:rPr lang="en-US" noProof="0"/>
              <a:t>Click to edit Master title style</a:t>
            </a:r>
          </a:p>
        </p:txBody>
      </p:sp>
      <p:sp>
        <p:nvSpPr>
          <p:cNvPr id="5123" name="Rectangle 3"/>
          <p:cNvSpPr>
            <a:spLocks noGrp="1" noChangeArrowheads="1"/>
          </p:cNvSpPr>
          <p:nvPr>
            <p:ph type="subTitle" idx="1"/>
          </p:nvPr>
        </p:nvSpPr>
        <p:spPr>
          <a:xfrm>
            <a:off x="1828800" y="3270250"/>
            <a:ext cx="8534400" cy="2209800"/>
          </a:xfrm>
        </p:spPr>
        <p:txBody>
          <a:bodyPr/>
          <a:lstStyle>
            <a:lvl1pPr marL="0" indent="0" algn="ctr">
              <a:buFont typeface="Wingdings" pitchFamily="2" charset="2"/>
              <a:buNone/>
              <a:defRPr sz="3000"/>
            </a:lvl1pPr>
          </a:lstStyle>
          <a:p>
            <a:pPr lvl="0"/>
            <a:r>
              <a:rPr lang="en-US" noProof="0"/>
              <a:t>Click to edit Master subtitle style</a:t>
            </a:r>
          </a:p>
        </p:txBody>
      </p:sp>
      <p:sp>
        <p:nvSpPr>
          <p:cNvPr id="8"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9"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10"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E332472C-BB54-4D57-AFC3-B854DF427A5B}" type="slidenum">
              <a:rPr lang="en-US" altLang="en-US"/>
              <a:pPr>
                <a:defRPr/>
              </a:pPr>
              <a:t>‹#›</a:t>
            </a:fld>
            <a:endParaRPr lang="en-US" altLang="en-US"/>
          </a:p>
        </p:txBody>
      </p:sp>
    </p:spTree>
    <p:extLst>
      <p:ext uri="{BB962C8B-B14F-4D97-AF65-F5344CB8AC3E}">
        <p14:creationId xmlns:p14="http://schemas.microsoft.com/office/powerpoint/2010/main" val="2718725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F164DAC4-EEF1-4DDA-9895-3D2C9F9F2077}" type="slidenum">
              <a:rPr lang="en-US" altLang="en-US"/>
              <a:pPr>
                <a:defRPr/>
              </a:pPr>
              <a:t>‹#›</a:t>
            </a:fld>
            <a:endParaRPr lang="en-US" altLang="en-US"/>
          </a:p>
        </p:txBody>
      </p:sp>
    </p:spTree>
    <p:extLst>
      <p:ext uri="{BB962C8B-B14F-4D97-AF65-F5344CB8AC3E}">
        <p14:creationId xmlns:p14="http://schemas.microsoft.com/office/powerpoint/2010/main" val="3597604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813"/>
            <a:ext cx="27432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7813"/>
            <a:ext cx="80264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144EC0CA-0783-4B63-86C6-55447CD40E70}" type="slidenum">
              <a:rPr lang="en-US" altLang="en-US"/>
              <a:pPr>
                <a:defRPr/>
              </a:pPr>
              <a:t>‹#›</a:t>
            </a:fld>
            <a:endParaRPr lang="en-US" altLang="en-US"/>
          </a:p>
        </p:txBody>
      </p:sp>
    </p:spTree>
    <p:extLst>
      <p:ext uri="{BB962C8B-B14F-4D97-AF65-F5344CB8AC3E}">
        <p14:creationId xmlns:p14="http://schemas.microsoft.com/office/powerpoint/2010/main" val="376822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raph and Table Layout">
    <p:spTree>
      <p:nvGrpSpPr>
        <p:cNvPr id="1" name=""/>
        <p:cNvGrpSpPr/>
        <p:nvPr/>
      </p:nvGrpSpPr>
      <p:grpSpPr>
        <a:xfrm>
          <a:off x="0" y="0"/>
          <a:ext cx="0" cy="0"/>
          <a:chOff x="0" y="0"/>
          <a:chExt cx="0" cy="0"/>
        </a:xfrm>
      </p:grpSpPr>
      <p:pic>
        <p:nvPicPr>
          <p:cNvPr id="5" name="Picture 10" descr="bg1.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userDrawn="1"/>
        </p:nvCxnSpPr>
        <p:spPr>
          <a:xfrm>
            <a:off x="842434" y="1141414"/>
            <a:ext cx="11800417" cy="1587"/>
          </a:xfrm>
          <a:prstGeom prst="line">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842433" y="574882"/>
            <a:ext cx="10739967" cy="566738"/>
          </a:xfrm>
          <a:prstGeom prst="rect">
            <a:avLst/>
          </a:prstGeom>
        </p:spPr>
        <p:txBody>
          <a:bodyPr/>
          <a:lstStyle>
            <a:lvl1pPr algn="l">
              <a:defRPr sz="2000" b="1"/>
            </a:lvl1pPr>
          </a:lstStyle>
          <a:p>
            <a:r>
              <a:rPr lang="en-US"/>
              <a:t>Click to edit Master title style</a:t>
            </a:r>
            <a:endParaRPr lang="en-US" dirty="0"/>
          </a:p>
        </p:txBody>
      </p:sp>
      <p:sp>
        <p:nvSpPr>
          <p:cNvPr id="4" name="Text Placeholder 3"/>
          <p:cNvSpPr>
            <a:spLocks noGrp="1"/>
          </p:cNvSpPr>
          <p:nvPr>
            <p:ph type="body" sz="half" idx="2"/>
          </p:nvPr>
        </p:nvSpPr>
        <p:spPr>
          <a:xfrm>
            <a:off x="842434" y="1256099"/>
            <a:ext cx="10739965" cy="736214"/>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921178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B91B8E96-4FE9-4DA6-8746-07AB041DAD2E}" type="slidenum">
              <a:rPr lang="en-US" altLang="en-US"/>
              <a:pPr>
                <a:defRPr/>
              </a:pPr>
              <a:t>‹#›</a:t>
            </a:fld>
            <a:endParaRPr lang="en-US" altLang="en-US"/>
          </a:p>
        </p:txBody>
      </p:sp>
    </p:spTree>
    <p:extLst>
      <p:ext uri="{BB962C8B-B14F-4D97-AF65-F5344CB8AC3E}">
        <p14:creationId xmlns:p14="http://schemas.microsoft.com/office/powerpoint/2010/main" val="1253607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5"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00359B2C-F312-4C82-AE26-D56947EE6979}" type="slidenum">
              <a:rPr lang="en-US" altLang="en-US"/>
              <a:pPr>
                <a:defRPr/>
              </a:pPr>
              <a:t>‹#›</a:t>
            </a:fld>
            <a:endParaRPr lang="en-US" altLang="en-US"/>
          </a:p>
        </p:txBody>
      </p:sp>
    </p:spTree>
    <p:extLst>
      <p:ext uri="{BB962C8B-B14F-4D97-AF65-F5344CB8AC3E}">
        <p14:creationId xmlns:p14="http://schemas.microsoft.com/office/powerpoint/2010/main" val="651246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4DB3CAC0-427B-4E92-9334-7F4BE4CD96A9}" type="slidenum">
              <a:rPr lang="en-US" altLang="en-US"/>
              <a:pPr>
                <a:defRPr/>
              </a:pPr>
              <a:t>‹#›</a:t>
            </a:fld>
            <a:endParaRPr lang="en-US" altLang="en-US"/>
          </a:p>
        </p:txBody>
      </p:sp>
    </p:spTree>
    <p:extLst>
      <p:ext uri="{BB962C8B-B14F-4D97-AF65-F5344CB8AC3E}">
        <p14:creationId xmlns:p14="http://schemas.microsoft.com/office/powerpoint/2010/main" val="4130248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8"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86098B7F-5231-49C6-B304-AA18082F2DA9}" type="slidenum">
              <a:rPr lang="en-US" altLang="en-US"/>
              <a:pPr>
                <a:defRPr/>
              </a:pPr>
              <a:t>‹#›</a:t>
            </a:fld>
            <a:endParaRPr lang="en-US" altLang="en-US"/>
          </a:p>
        </p:txBody>
      </p:sp>
    </p:spTree>
    <p:extLst>
      <p:ext uri="{BB962C8B-B14F-4D97-AF65-F5344CB8AC3E}">
        <p14:creationId xmlns:p14="http://schemas.microsoft.com/office/powerpoint/2010/main" val="1785872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4"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FFDC6262-EF44-4A1E-98C3-7C9C1ADB6A9B}" type="slidenum">
              <a:rPr lang="en-US" altLang="en-US"/>
              <a:pPr>
                <a:defRPr/>
              </a:pPr>
              <a:t>‹#›</a:t>
            </a:fld>
            <a:endParaRPr lang="en-US" altLang="en-US"/>
          </a:p>
        </p:txBody>
      </p:sp>
    </p:spTree>
    <p:extLst>
      <p:ext uri="{BB962C8B-B14F-4D97-AF65-F5344CB8AC3E}">
        <p14:creationId xmlns:p14="http://schemas.microsoft.com/office/powerpoint/2010/main" val="1265080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3"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BE76B8BF-108A-4A18-AAEB-943A9DE3927E}" type="slidenum">
              <a:rPr lang="en-US" altLang="en-US"/>
              <a:pPr>
                <a:defRPr/>
              </a:pPr>
              <a:t>‹#›</a:t>
            </a:fld>
            <a:endParaRPr lang="en-US" altLang="en-US"/>
          </a:p>
        </p:txBody>
      </p:sp>
    </p:spTree>
    <p:extLst>
      <p:ext uri="{BB962C8B-B14F-4D97-AF65-F5344CB8AC3E}">
        <p14:creationId xmlns:p14="http://schemas.microsoft.com/office/powerpoint/2010/main" val="3318853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0D75C11E-A587-459E-AC4D-027F8F4696DD}" type="slidenum">
              <a:rPr lang="en-US" altLang="en-US"/>
              <a:pPr>
                <a:defRPr/>
              </a:pPr>
              <a:t>‹#›</a:t>
            </a:fld>
            <a:endParaRPr lang="en-US" altLang="en-US"/>
          </a:p>
        </p:txBody>
      </p:sp>
    </p:spTree>
    <p:extLst>
      <p:ext uri="{BB962C8B-B14F-4D97-AF65-F5344CB8AC3E}">
        <p14:creationId xmlns:p14="http://schemas.microsoft.com/office/powerpoint/2010/main" val="2317431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6" name="Rectangle 5"/>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atin typeface="Arial" panose="020B0604020202020204" pitchFamily="34" charset="0"/>
              </a:defRPr>
            </a:lvl1pPr>
          </a:lstStyle>
          <a:p>
            <a:pPr>
              <a:defRPr/>
            </a:pPr>
            <a:fld id="{72DF77D5-7D21-4566-9AAF-E73DC1B98E7E}" type="slidenum">
              <a:rPr lang="en-US" altLang="en-US"/>
              <a:pPr>
                <a:defRPr/>
              </a:pPr>
              <a:t>‹#›</a:t>
            </a:fld>
            <a:endParaRPr lang="en-US" altLang="en-US"/>
          </a:p>
        </p:txBody>
      </p:sp>
    </p:spTree>
    <p:extLst>
      <p:ext uri="{BB962C8B-B14F-4D97-AF65-F5344CB8AC3E}">
        <p14:creationId xmlns:p14="http://schemas.microsoft.com/office/powerpoint/2010/main" val="2432772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7814"/>
            <a:ext cx="109728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600" y="1600201"/>
            <a:ext cx="109728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0" name="Rectangle 4"/>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solidFill>
                  <a:srgbClr val="000000"/>
                </a:solidFill>
                <a:latin typeface="Garamond" pitchFamily="18" charset="0"/>
                <a:cs typeface="+mn-cs"/>
              </a:defRPr>
            </a:lvl1pPr>
          </a:lstStyle>
          <a:p>
            <a:pPr fontAlgn="base">
              <a:spcBef>
                <a:spcPct val="0"/>
              </a:spcBef>
              <a:spcAft>
                <a:spcPct val="0"/>
              </a:spcAft>
              <a:defRPr/>
            </a:pPr>
            <a:endParaRPr lang="en-US"/>
          </a:p>
        </p:txBody>
      </p:sp>
      <p:sp>
        <p:nvSpPr>
          <p:cNvPr id="4101"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solidFill>
                  <a:srgbClr val="000000"/>
                </a:solidFill>
                <a:latin typeface="Garamond" pitchFamily="18" charset="0"/>
                <a:cs typeface="+mn-cs"/>
              </a:defRPr>
            </a:lvl1pPr>
          </a:lstStyle>
          <a:p>
            <a:pPr fontAlgn="base">
              <a:spcBef>
                <a:spcPct val="0"/>
              </a:spcBef>
              <a:spcAft>
                <a:spcPct val="0"/>
              </a:spcAft>
              <a:defRPr/>
            </a:pPr>
            <a:endParaRPr lang="en-US"/>
          </a:p>
        </p:txBody>
      </p:sp>
      <p:sp>
        <p:nvSpPr>
          <p:cNvPr id="4102" name="Rectangle 6"/>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solidFill>
                  <a:srgbClr val="000000"/>
                </a:solidFill>
                <a:latin typeface="Garamond" panose="02020404030301010803" pitchFamily="18" charset="0"/>
              </a:defRPr>
            </a:lvl1pPr>
          </a:lstStyle>
          <a:p>
            <a:pPr fontAlgn="base">
              <a:spcBef>
                <a:spcPct val="0"/>
              </a:spcBef>
              <a:spcAft>
                <a:spcPct val="0"/>
              </a:spcAft>
              <a:defRPr/>
            </a:pPr>
            <a:fld id="{F017A2A8-1A32-4633-97A4-2E4C0EBCD5B0}" type="slidenum">
              <a:rPr lang="en-US" altLang="en-US">
                <a:cs typeface="Arial" panose="020B0604020202020204" pitchFamily="34" charset="0"/>
              </a:rPr>
              <a:pPr fontAlgn="base">
                <a:spcBef>
                  <a:spcPct val="0"/>
                </a:spcBef>
                <a:spcAft>
                  <a:spcPct val="0"/>
                </a:spcAft>
                <a:defRPr/>
              </a:pPr>
              <a:t>‹#›</a:t>
            </a:fld>
            <a:endParaRPr lang="en-US" altLang="en-US">
              <a:cs typeface="Arial" panose="020B0604020202020204" pitchFamily="34" charset="0"/>
            </a:endParaRPr>
          </a:p>
        </p:txBody>
      </p:sp>
      <p:sp>
        <p:nvSpPr>
          <p:cNvPr id="1031" name="Rectangle 7"/>
          <p:cNvSpPr>
            <a:spLocks noChangeArrowheads="1"/>
          </p:cNvSpPr>
          <p:nvPr/>
        </p:nvSpPr>
        <p:spPr bwMode="auto">
          <a:xfrm>
            <a:off x="0" y="0"/>
            <a:ext cx="3048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fontAlgn="base">
              <a:spcBef>
                <a:spcPct val="0"/>
              </a:spcBef>
              <a:spcAft>
                <a:spcPct val="0"/>
              </a:spcAft>
              <a:defRPr/>
            </a:pPr>
            <a:endParaRPr lang="en-US" sz="2400" dirty="0">
              <a:solidFill>
                <a:srgbClr val="000000"/>
              </a:solidFill>
              <a:latin typeface="Times New Roman" panose="02020603050405020304" pitchFamily="18" charset="0"/>
              <a:cs typeface="Arial" panose="020B0604020202020204" pitchFamily="34" charset="0"/>
            </a:endParaRPr>
          </a:p>
        </p:txBody>
      </p:sp>
      <p:sp>
        <p:nvSpPr>
          <p:cNvPr id="1032" name="Line 8"/>
          <p:cNvSpPr>
            <a:spLocks noChangeShapeType="1"/>
          </p:cNvSpPr>
          <p:nvPr/>
        </p:nvSpPr>
        <p:spPr bwMode="auto">
          <a:xfrm>
            <a:off x="609600" y="1447800"/>
            <a:ext cx="107696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a:solidFill>
                <a:prstClr val="black"/>
              </a:solidFill>
              <a:latin typeface="Arial" panose="020B0604020202020204" pitchFamily="34" charset="0"/>
              <a:cs typeface="Arial" panose="020B0604020202020204" pitchFamily="34" charset="0"/>
            </a:endParaRPr>
          </a:p>
        </p:txBody>
      </p:sp>
      <p:sp>
        <p:nvSpPr>
          <p:cNvPr id="1033" name="Rectangle 9"/>
          <p:cNvSpPr>
            <a:spLocks noChangeArrowheads="1"/>
          </p:cNvSpPr>
          <p:nvPr/>
        </p:nvSpPr>
        <p:spPr bwMode="auto">
          <a:xfrm>
            <a:off x="0" y="2286000"/>
            <a:ext cx="3048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fontAlgn="base">
              <a:spcBef>
                <a:spcPct val="0"/>
              </a:spcBef>
              <a:spcAft>
                <a:spcPct val="0"/>
              </a:spcAft>
              <a:defRPr/>
            </a:pPr>
            <a:endParaRPr lang="en-US" sz="2400" dirty="0">
              <a:solidFill>
                <a:srgbClr val="000000"/>
              </a:solidFill>
              <a:latin typeface="Times New Roman" panose="02020603050405020304" pitchFamily="18" charset="0"/>
              <a:cs typeface="Arial" panose="020B0604020202020204" pitchFamily="34" charset="0"/>
            </a:endParaRPr>
          </a:p>
        </p:txBody>
      </p:sp>
      <p:sp>
        <p:nvSpPr>
          <p:cNvPr id="1034" name="Rectangle 10"/>
          <p:cNvSpPr>
            <a:spLocks noChangeArrowheads="1"/>
          </p:cNvSpPr>
          <p:nvPr/>
        </p:nvSpPr>
        <p:spPr bwMode="auto">
          <a:xfrm>
            <a:off x="0" y="4572000"/>
            <a:ext cx="3048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eaLnBrk="0" fontAlgn="base" hangingPunct="0">
              <a:spcBef>
                <a:spcPct val="0"/>
              </a:spcBef>
              <a:spcAft>
                <a:spcPct val="0"/>
              </a:spcAft>
              <a:defRPr>
                <a:solidFill>
                  <a:schemeClr val="tx1"/>
                </a:solidFill>
                <a:latin typeface="Garamond" panose="02020404030301010803" pitchFamily="18" charset="0"/>
              </a:defRPr>
            </a:lvl6pPr>
            <a:lvl7pPr marL="2971800" indent="-228600" eaLnBrk="0" fontAlgn="base" hangingPunct="0">
              <a:spcBef>
                <a:spcPct val="0"/>
              </a:spcBef>
              <a:spcAft>
                <a:spcPct val="0"/>
              </a:spcAft>
              <a:defRPr>
                <a:solidFill>
                  <a:schemeClr val="tx1"/>
                </a:solidFill>
                <a:latin typeface="Garamond" panose="02020404030301010803" pitchFamily="18" charset="0"/>
              </a:defRPr>
            </a:lvl7pPr>
            <a:lvl8pPr marL="3429000" indent="-228600" eaLnBrk="0" fontAlgn="base" hangingPunct="0">
              <a:spcBef>
                <a:spcPct val="0"/>
              </a:spcBef>
              <a:spcAft>
                <a:spcPct val="0"/>
              </a:spcAft>
              <a:defRPr>
                <a:solidFill>
                  <a:schemeClr val="tx1"/>
                </a:solidFill>
                <a:latin typeface="Garamond" panose="02020404030301010803" pitchFamily="18" charset="0"/>
              </a:defRPr>
            </a:lvl8pPr>
            <a:lvl9pPr marL="3886200" indent="-228600" eaLnBrk="0" fontAlgn="base" hangingPunct="0">
              <a:spcBef>
                <a:spcPct val="0"/>
              </a:spcBef>
              <a:spcAft>
                <a:spcPct val="0"/>
              </a:spcAft>
              <a:defRPr>
                <a:solidFill>
                  <a:schemeClr val="tx1"/>
                </a:solidFill>
                <a:latin typeface="Garamond" panose="02020404030301010803" pitchFamily="18" charset="0"/>
              </a:defRPr>
            </a:lvl9pPr>
          </a:lstStyle>
          <a:p>
            <a:pPr algn="ctr" fontAlgn="base">
              <a:spcBef>
                <a:spcPct val="0"/>
              </a:spcBef>
              <a:spcAft>
                <a:spcPct val="0"/>
              </a:spcAft>
              <a:defRPr/>
            </a:pPr>
            <a:endParaRPr lang="en-US" sz="2400" dirty="0">
              <a:solidFill>
                <a:srgbClr val="000000"/>
              </a:solidFill>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8458753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2.ed.gov/policy/elsec/leg/essa/index.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ccleducation@americanbar.org" TargetMode="External"/><Relationship Id="rId2" Type="http://schemas.openxmlformats.org/officeDocument/2006/relationships/hyperlink" Target="http://fostercareandeducation.org/AreasofFocus/BlueprintforChange.asp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mailto:kathleen.mcnaught@americanbar.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fostercareandeducation.org/Database.aspx?EntryId=1937&amp;Command=Core_Download&amp;method=inlin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fostercareandeducation.org/AreasofFocus/BlueprintforChange.aspx"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2"/>
          <p:cNvSpPr>
            <a:spLocks noGrp="1"/>
          </p:cNvSpPr>
          <p:nvPr>
            <p:ph idx="1"/>
          </p:nvPr>
        </p:nvSpPr>
        <p:spPr>
          <a:xfrm>
            <a:off x="1228936" y="2050473"/>
            <a:ext cx="9844216" cy="4442691"/>
          </a:xfrm>
        </p:spPr>
        <p:txBody>
          <a:bodyPr/>
          <a:lstStyle/>
          <a:p>
            <a:pPr marL="0" indent="0" algn="ctr">
              <a:buNone/>
            </a:pPr>
            <a:r>
              <a:rPr lang="en-US" altLang="en-US" sz="4400" b="1" dirty="0">
                <a:latin typeface="+mj-lt"/>
                <a:ea typeface="Adobe Devanagari" panose="02040503050201020203" pitchFamily="18" charset="0"/>
                <a:cs typeface="Adobe Devanagari" panose="02040503050201020203" pitchFamily="18" charset="0"/>
              </a:rPr>
              <a:t>Every Student Succeeds Act and </a:t>
            </a:r>
          </a:p>
          <a:p>
            <a:pPr marL="0" indent="0" algn="ctr">
              <a:buNone/>
            </a:pPr>
            <a:r>
              <a:rPr lang="en-US" altLang="en-US" sz="4400" b="1" dirty="0">
                <a:latin typeface="+mj-lt"/>
                <a:ea typeface="Adobe Devanagari" panose="02040503050201020203" pitchFamily="18" charset="0"/>
                <a:cs typeface="Adobe Devanagari" panose="02040503050201020203" pitchFamily="18" charset="0"/>
              </a:rPr>
              <a:t>Children in Foster Care</a:t>
            </a:r>
          </a:p>
          <a:p>
            <a:pPr marL="0" indent="0" algn="ctr">
              <a:buNone/>
            </a:pPr>
            <a:endParaRPr lang="en-US" altLang="en-US" sz="2000" b="1" i="1" dirty="0"/>
          </a:p>
          <a:p>
            <a:pPr marL="0" indent="0" algn="ctr">
              <a:buNone/>
            </a:pPr>
            <a:r>
              <a:rPr lang="en-US" altLang="en-US" sz="2000" b="1" i="1" dirty="0"/>
              <a:t>September 10, 2017</a:t>
            </a:r>
          </a:p>
          <a:p>
            <a:pPr marL="0" indent="0" algn="ctr">
              <a:buNone/>
            </a:pPr>
            <a:r>
              <a:rPr lang="en-US" altLang="en-US" sz="2000" b="1" i="1" dirty="0"/>
              <a:t>Emily Peeler</a:t>
            </a:r>
          </a:p>
          <a:p>
            <a:pPr marL="0" indent="0" algn="ctr">
              <a:buNone/>
            </a:pPr>
            <a:r>
              <a:rPr lang="en-US" altLang="en-US" sz="2000" b="1" i="1" dirty="0"/>
              <a:t>American Bar Association, Center on Children and the Law</a:t>
            </a:r>
          </a:p>
          <a:p>
            <a:pPr marL="0" indent="0" algn="ctr">
              <a:buNone/>
            </a:pPr>
            <a:endParaRPr lang="en-US" altLang="en-US" sz="2000" b="1" i="1" dirty="0"/>
          </a:p>
        </p:txBody>
      </p:sp>
      <p:pic>
        <p:nvPicPr>
          <p:cNvPr id="2969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6627" y="407773"/>
            <a:ext cx="4848330" cy="786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Content Placeholder 7"/>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Lst>
          </a:blip>
          <a:stretch>
            <a:fillRect/>
          </a:stretch>
        </p:blipFill>
        <p:spPr bwMode="auto">
          <a:xfrm>
            <a:off x="9071717" y="103655"/>
            <a:ext cx="1766044" cy="1306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3561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Federal Policy Highlights </a:t>
            </a:r>
          </a:p>
        </p:txBody>
      </p:sp>
      <p:sp>
        <p:nvSpPr>
          <p:cNvPr id="3" name="Content Placeholder 2"/>
          <p:cNvSpPr>
            <a:spLocks noGrp="1"/>
          </p:cNvSpPr>
          <p:nvPr>
            <p:ph idx="1"/>
          </p:nvPr>
        </p:nvSpPr>
        <p:spPr/>
        <p:txBody>
          <a:bodyPr/>
          <a:lstStyle/>
          <a:p>
            <a:pPr marL="0" indent="0">
              <a:buNone/>
            </a:pPr>
            <a:endParaRPr lang="en-US" b="1" dirty="0"/>
          </a:p>
        </p:txBody>
      </p:sp>
      <p:grpSp>
        <p:nvGrpSpPr>
          <p:cNvPr id="4" name="Group 3"/>
          <p:cNvGrpSpPr/>
          <p:nvPr/>
        </p:nvGrpSpPr>
        <p:grpSpPr>
          <a:xfrm>
            <a:off x="1736446" y="3438673"/>
            <a:ext cx="8515349" cy="664434"/>
            <a:chOff x="569843" y="2747962"/>
            <a:chExt cx="7431157" cy="1214438"/>
          </a:xfrm>
          <a:effectLst>
            <a:outerShdw blurRad="50800" dist="38100" dir="2700000" algn="tl" rotWithShape="0">
              <a:prstClr val="black">
                <a:alpha val="40000"/>
              </a:prstClr>
            </a:outerShdw>
          </a:effectLst>
        </p:grpSpPr>
        <p:sp>
          <p:nvSpPr>
            <p:cNvPr id="5" name="Pentagon 4"/>
            <p:cNvSpPr/>
            <p:nvPr/>
          </p:nvSpPr>
          <p:spPr>
            <a:xfrm>
              <a:off x="569843" y="2747962"/>
              <a:ext cx="1911625" cy="1214438"/>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PH" dirty="0"/>
            </a:p>
          </p:txBody>
        </p:sp>
        <p:sp>
          <p:nvSpPr>
            <p:cNvPr id="6" name="Chevron 5"/>
            <p:cNvSpPr/>
            <p:nvPr/>
          </p:nvSpPr>
          <p:spPr>
            <a:xfrm>
              <a:off x="2001078" y="2747962"/>
              <a:ext cx="1842052" cy="1214438"/>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PH" dirty="0">
                <a:solidFill>
                  <a:schemeClr val="tx1"/>
                </a:solidFill>
              </a:endParaRPr>
            </a:p>
          </p:txBody>
        </p:sp>
        <p:sp>
          <p:nvSpPr>
            <p:cNvPr id="7" name="Chevron 6"/>
            <p:cNvSpPr/>
            <p:nvPr/>
          </p:nvSpPr>
          <p:spPr>
            <a:xfrm>
              <a:off x="3399182" y="2747962"/>
              <a:ext cx="1842052" cy="1214438"/>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PH" dirty="0">
                <a:solidFill>
                  <a:schemeClr val="tx1"/>
                </a:solidFill>
              </a:endParaRPr>
            </a:p>
          </p:txBody>
        </p:sp>
        <p:sp>
          <p:nvSpPr>
            <p:cNvPr id="8" name="Chevron 7"/>
            <p:cNvSpPr/>
            <p:nvPr/>
          </p:nvSpPr>
          <p:spPr>
            <a:xfrm>
              <a:off x="4760844" y="2747962"/>
              <a:ext cx="1842052" cy="1214438"/>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PH" dirty="0">
                <a:solidFill>
                  <a:schemeClr val="tx1"/>
                </a:solidFill>
              </a:endParaRPr>
            </a:p>
          </p:txBody>
        </p:sp>
        <p:sp>
          <p:nvSpPr>
            <p:cNvPr id="9" name="Chevron 8"/>
            <p:cNvSpPr/>
            <p:nvPr/>
          </p:nvSpPr>
          <p:spPr>
            <a:xfrm>
              <a:off x="6158948" y="2747962"/>
              <a:ext cx="1842052" cy="1214438"/>
            </a:xfrm>
            <a:prstGeom prst="chevron">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PH" dirty="0">
                <a:solidFill>
                  <a:schemeClr val="tx1"/>
                </a:solidFill>
              </a:endParaRPr>
            </a:p>
          </p:txBody>
        </p:sp>
      </p:grpSp>
      <p:sp>
        <p:nvSpPr>
          <p:cNvPr id="10" name="TextBox 9"/>
          <p:cNvSpPr txBox="1"/>
          <p:nvPr/>
        </p:nvSpPr>
        <p:spPr>
          <a:xfrm>
            <a:off x="2101989" y="3585946"/>
            <a:ext cx="809625" cy="369888"/>
          </a:xfrm>
          <a:prstGeom prst="rect">
            <a:avLst/>
          </a:prstGeom>
          <a:noFill/>
        </p:spPr>
        <p:txBody>
          <a:bodyPr>
            <a:spAutoFit/>
          </a:bodyPr>
          <a:lstStyle/>
          <a:p>
            <a:pPr algn="ctr">
              <a:defRPr/>
            </a:pPr>
            <a:r>
              <a:rPr lang="en-PH" dirty="0">
                <a:solidFill>
                  <a:schemeClr val="bg1"/>
                </a:solidFill>
                <a:effectLst>
                  <a:outerShdw blurRad="38100" dist="38100" dir="2700000" algn="tl">
                    <a:srgbClr val="000000">
                      <a:alpha val="43137"/>
                    </a:srgbClr>
                  </a:outerShdw>
                </a:effectLst>
                <a:latin typeface="Impact" panose="020B0806030902050204" pitchFamily="34" charset="0"/>
                <a:cs typeface="Arial" charset="0"/>
              </a:rPr>
              <a:t>2008</a:t>
            </a:r>
          </a:p>
        </p:txBody>
      </p:sp>
      <p:cxnSp>
        <p:nvCxnSpPr>
          <p:cNvPr id="12" name="Straight Connector 11"/>
          <p:cNvCxnSpPr/>
          <p:nvPr/>
        </p:nvCxnSpPr>
        <p:spPr>
          <a:xfrm>
            <a:off x="4117320" y="4044952"/>
            <a:ext cx="0" cy="363537"/>
          </a:xfrm>
          <a:prstGeom prst="line">
            <a:avLst/>
          </a:prstGeom>
          <a:ln w="38100">
            <a:solidFill>
              <a:schemeClr val="accent4"/>
            </a:solidFill>
            <a:headEnd type="diamond" w="med" len="med"/>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09600" y="2535649"/>
            <a:ext cx="3264054"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lIns="182880" tIns="91440" rIns="182880" bIns="91440">
            <a:spAutoFit/>
          </a:bodyPr>
          <a:lstStyle/>
          <a:p>
            <a:pPr>
              <a:defRPr/>
            </a:pPr>
            <a:r>
              <a:rPr lang="en-PH" sz="2000" b="1" dirty="0">
                <a:latin typeface="+mj-lt"/>
                <a:cs typeface="Calibri" pitchFamily="34" charset="0"/>
              </a:rPr>
              <a:t>Fostering Connections Act</a:t>
            </a:r>
          </a:p>
        </p:txBody>
      </p:sp>
      <p:sp>
        <p:nvSpPr>
          <p:cNvPr id="16" name="TextBox 15"/>
          <p:cNvSpPr txBox="1"/>
          <p:nvPr/>
        </p:nvSpPr>
        <p:spPr>
          <a:xfrm>
            <a:off x="2911614" y="4408489"/>
            <a:ext cx="2351087" cy="1107996"/>
          </a:xfrm>
          <a:prstGeom prst="rect">
            <a:avLst/>
          </a:prstGeom>
        </p:spPr>
        <p:style>
          <a:lnRef idx="1">
            <a:schemeClr val="accent4"/>
          </a:lnRef>
          <a:fillRef idx="3">
            <a:schemeClr val="accent4"/>
          </a:fillRef>
          <a:effectRef idx="2">
            <a:schemeClr val="accent4"/>
          </a:effectRef>
          <a:fontRef idx="minor">
            <a:schemeClr val="lt1"/>
          </a:fontRef>
        </p:style>
        <p:txBody>
          <a:bodyPr lIns="182880" tIns="91440" rIns="182880" bIns="91440">
            <a:spAutoFit/>
          </a:bodyPr>
          <a:lstStyle/>
          <a:p>
            <a:pPr>
              <a:defRPr/>
            </a:pPr>
            <a:r>
              <a:rPr lang="en-PH" sz="2000" b="1" dirty="0">
                <a:latin typeface="+mj-lt"/>
              </a:rPr>
              <a:t>Foster care and education state convening </a:t>
            </a:r>
          </a:p>
        </p:txBody>
      </p:sp>
      <p:sp>
        <p:nvSpPr>
          <p:cNvPr id="17" name="TextBox 16"/>
          <p:cNvSpPr txBox="1"/>
          <p:nvPr/>
        </p:nvSpPr>
        <p:spPr>
          <a:xfrm>
            <a:off x="3902355" y="3585946"/>
            <a:ext cx="809625" cy="369888"/>
          </a:xfrm>
          <a:prstGeom prst="rect">
            <a:avLst/>
          </a:prstGeom>
          <a:noFill/>
        </p:spPr>
        <p:txBody>
          <a:bodyPr>
            <a:spAutoFit/>
          </a:bodyPr>
          <a:lstStyle/>
          <a:p>
            <a:pPr algn="ctr">
              <a:defRPr/>
            </a:pPr>
            <a:r>
              <a:rPr lang="en-PH" dirty="0">
                <a:solidFill>
                  <a:schemeClr val="bg1"/>
                </a:solidFill>
                <a:effectLst>
                  <a:outerShdw blurRad="38100" dist="38100" dir="2700000" algn="tl">
                    <a:srgbClr val="000000">
                      <a:alpha val="43137"/>
                    </a:srgbClr>
                  </a:outerShdw>
                </a:effectLst>
                <a:latin typeface="Impact" panose="020B0806030902050204" pitchFamily="34" charset="0"/>
                <a:cs typeface="Arial" charset="0"/>
              </a:rPr>
              <a:t>2011</a:t>
            </a:r>
          </a:p>
        </p:txBody>
      </p:sp>
      <p:cxnSp>
        <p:nvCxnSpPr>
          <p:cNvPr id="18" name="Straight Connector 17"/>
          <p:cNvCxnSpPr/>
          <p:nvPr/>
        </p:nvCxnSpPr>
        <p:spPr>
          <a:xfrm>
            <a:off x="2911614" y="3075135"/>
            <a:ext cx="0" cy="363537"/>
          </a:xfrm>
          <a:prstGeom prst="line">
            <a:avLst/>
          </a:prstGeom>
          <a:ln w="38100">
            <a:solidFill>
              <a:schemeClr val="accent3"/>
            </a:solidFill>
            <a:headEnd type="diamond" w="med" len="med"/>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478717" y="3585946"/>
            <a:ext cx="809625" cy="369888"/>
          </a:xfrm>
          <a:prstGeom prst="rect">
            <a:avLst/>
          </a:prstGeom>
          <a:noFill/>
        </p:spPr>
        <p:txBody>
          <a:bodyPr>
            <a:spAutoFit/>
          </a:bodyPr>
          <a:lstStyle/>
          <a:p>
            <a:pPr algn="ctr">
              <a:defRPr/>
            </a:pPr>
            <a:r>
              <a:rPr lang="en-PH" dirty="0">
                <a:solidFill>
                  <a:schemeClr val="bg1"/>
                </a:solidFill>
                <a:effectLst>
                  <a:outerShdw blurRad="38100" dist="38100" dir="2700000" algn="tl">
                    <a:srgbClr val="000000">
                      <a:alpha val="43137"/>
                    </a:srgbClr>
                  </a:outerShdw>
                </a:effectLst>
                <a:latin typeface="Impact" panose="020B0806030902050204" pitchFamily="34" charset="0"/>
                <a:cs typeface="Arial" charset="0"/>
              </a:rPr>
              <a:t>2013</a:t>
            </a:r>
          </a:p>
        </p:txBody>
      </p:sp>
      <p:sp>
        <p:nvSpPr>
          <p:cNvPr id="24" name="TextBox 23"/>
          <p:cNvSpPr txBox="1"/>
          <p:nvPr/>
        </p:nvSpPr>
        <p:spPr>
          <a:xfrm>
            <a:off x="6892269" y="3585946"/>
            <a:ext cx="809625" cy="369888"/>
          </a:xfrm>
          <a:prstGeom prst="rect">
            <a:avLst/>
          </a:prstGeom>
          <a:noFill/>
        </p:spPr>
        <p:txBody>
          <a:bodyPr>
            <a:spAutoFit/>
          </a:bodyPr>
          <a:lstStyle/>
          <a:p>
            <a:pPr algn="ctr">
              <a:defRPr/>
            </a:pPr>
            <a:r>
              <a:rPr lang="en-PH" dirty="0">
                <a:solidFill>
                  <a:schemeClr val="bg1"/>
                </a:solidFill>
                <a:effectLst>
                  <a:outerShdw blurRad="38100" dist="38100" dir="2700000" algn="tl">
                    <a:srgbClr val="000000">
                      <a:alpha val="43137"/>
                    </a:srgbClr>
                  </a:outerShdw>
                </a:effectLst>
                <a:latin typeface="Impact" panose="020B0806030902050204" pitchFamily="34" charset="0"/>
                <a:cs typeface="Arial" charset="0"/>
              </a:rPr>
              <a:t>2015</a:t>
            </a:r>
          </a:p>
        </p:txBody>
      </p:sp>
      <p:sp>
        <p:nvSpPr>
          <p:cNvPr id="25" name="TextBox 24"/>
          <p:cNvSpPr txBox="1"/>
          <p:nvPr/>
        </p:nvSpPr>
        <p:spPr>
          <a:xfrm>
            <a:off x="8683994" y="3585946"/>
            <a:ext cx="809625" cy="369888"/>
          </a:xfrm>
          <a:prstGeom prst="rect">
            <a:avLst/>
          </a:prstGeom>
          <a:noFill/>
        </p:spPr>
        <p:txBody>
          <a:bodyPr>
            <a:spAutoFit/>
          </a:bodyPr>
          <a:lstStyle/>
          <a:p>
            <a:pPr algn="ctr">
              <a:defRPr/>
            </a:pPr>
            <a:r>
              <a:rPr lang="en-PH" dirty="0">
                <a:solidFill>
                  <a:schemeClr val="bg1"/>
                </a:solidFill>
                <a:effectLst>
                  <a:outerShdw blurRad="38100" dist="38100" dir="2700000" algn="tl">
                    <a:srgbClr val="000000">
                      <a:alpha val="43137"/>
                    </a:srgbClr>
                  </a:outerShdw>
                </a:effectLst>
                <a:latin typeface="Impact" panose="020B0806030902050204" pitchFamily="34" charset="0"/>
                <a:cs typeface="Arial" charset="0"/>
              </a:rPr>
              <a:t>2016</a:t>
            </a:r>
          </a:p>
        </p:txBody>
      </p:sp>
      <p:sp>
        <p:nvSpPr>
          <p:cNvPr id="26" name="TextBox 25"/>
          <p:cNvSpPr txBox="1"/>
          <p:nvPr/>
        </p:nvSpPr>
        <p:spPr>
          <a:xfrm>
            <a:off x="4400549" y="1935278"/>
            <a:ext cx="2156336" cy="1107996"/>
          </a:xfrm>
          <a:prstGeom prst="rect">
            <a:avLst/>
          </a:prstGeom>
          <a:solidFill>
            <a:schemeClr val="accent6"/>
          </a:solidFill>
          <a:effectLst>
            <a:outerShdw blurRad="50800" dist="38100" dir="2700000" algn="tl" rotWithShape="0">
              <a:prstClr val="black">
                <a:alpha val="40000"/>
              </a:prstClr>
            </a:outerShdw>
          </a:effectLst>
        </p:spPr>
        <p:txBody>
          <a:bodyPr wrap="square" lIns="182880" tIns="91440" rIns="182880" bIns="91440">
            <a:spAutoFit/>
          </a:bodyPr>
          <a:lstStyle/>
          <a:p>
            <a:pPr>
              <a:defRPr/>
            </a:pPr>
            <a:r>
              <a:rPr lang="en-PH" sz="2000" b="1" dirty="0">
                <a:solidFill>
                  <a:schemeClr val="bg1"/>
                </a:solidFill>
                <a:latin typeface="+mj-lt"/>
                <a:cs typeface="Arial" charset="0"/>
              </a:rPr>
              <a:t>USA amendment of FERPA </a:t>
            </a:r>
          </a:p>
        </p:txBody>
      </p:sp>
      <p:cxnSp>
        <p:nvCxnSpPr>
          <p:cNvPr id="27" name="Straight Connector 26"/>
          <p:cNvCxnSpPr/>
          <p:nvPr/>
        </p:nvCxnSpPr>
        <p:spPr>
          <a:xfrm>
            <a:off x="5717520" y="3075136"/>
            <a:ext cx="0" cy="363537"/>
          </a:xfrm>
          <a:prstGeom prst="line">
            <a:avLst/>
          </a:prstGeom>
          <a:ln w="38100">
            <a:solidFill>
              <a:schemeClr val="accent6"/>
            </a:solidFill>
            <a:headEnd type="diamond" w="med" len="med"/>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033982" y="4563018"/>
            <a:ext cx="2227263" cy="110799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182880" tIns="91440" rIns="182880" bIns="91440">
            <a:spAutoFit/>
          </a:bodyPr>
          <a:lstStyle/>
          <a:p>
            <a:pPr>
              <a:defRPr/>
            </a:pPr>
            <a:r>
              <a:rPr lang="en-PH" sz="2000" b="1" dirty="0">
                <a:latin typeface="+mj-lt"/>
              </a:rPr>
              <a:t>Every Student Succeeds Act (ESSA)</a:t>
            </a:r>
          </a:p>
        </p:txBody>
      </p:sp>
      <p:cxnSp>
        <p:nvCxnSpPr>
          <p:cNvPr id="30" name="Straight Connector 29"/>
          <p:cNvCxnSpPr/>
          <p:nvPr/>
        </p:nvCxnSpPr>
        <p:spPr>
          <a:xfrm flipV="1">
            <a:off x="7297081" y="4103107"/>
            <a:ext cx="0" cy="431800"/>
          </a:xfrm>
          <a:prstGeom prst="line">
            <a:avLst/>
          </a:prstGeom>
          <a:ln>
            <a:headEnd type="diamond" w="med" len="med"/>
            <a:tailEnd type="triangle" w="med" len="med"/>
          </a:ln>
        </p:spPr>
        <p:style>
          <a:lnRef idx="3">
            <a:schemeClr val="accent2"/>
          </a:lnRef>
          <a:fillRef idx="0">
            <a:schemeClr val="accent2"/>
          </a:fillRef>
          <a:effectRef idx="2">
            <a:schemeClr val="accent2"/>
          </a:effectRef>
          <a:fontRef idx="minor">
            <a:schemeClr val="tx1"/>
          </a:fontRef>
        </p:style>
      </p:cxnSp>
      <p:sp>
        <p:nvSpPr>
          <p:cNvPr id="32" name="TextBox 31"/>
          <p:cNvSpPr txBox="1"/>
          <p:nvPr/>
        </p:nvSpPr>
        <p:spPr>
          <a:xfrm>
            <a:off x="7575805" y="2178542"/>
            <a:ext cx="2987675" cy="80021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182880" tIns="91440" rIns="182880" bIns="91440">
            <a:spAutoFit/>
          </a:bodyPr>
          <a:lstStyle/>
          <a:p>
            <a:pPr>
              <a:defRPr/>
            </a:pPr>
            <a:r>
              <a:rPr lang="en-PH" sz="2000" b="1" dirty="0">
                <a:latin typeface="+mj-lt"/>
              </a:rPr>
              <a:t>Joint Guidance on ESSA re: foster care provisions</a:t>
            </a:r>
          </a:p>
        </p:txBody>
      </p:sp>
      <p:cxnSp>
        <p:nvCxnSpPr>
          <p:cNvPr id="33" name="Straight Connector 32"/>
          <p:cNvCxnSpPr/>
          <p:nvPr/>
        </p:nvCxnSpPr>
        <p:spPr>
          <a:xfrm flipV="1">
            <a:off x="9108787" y="3011636"/>
            <a:ext cx="0" cy="431800"/>
          </a:xfrm>
          <a:prstGeom prst="line">
            <a:avLst/>
          </a:prstGeom>
          <a:ln>
            <a:solidFill>
              <a:schemeClr val="accent5"/>
            </a:solidFill>
            <a:headEnd type="diamond" w="med" len="med"/>
            <a:tailEnd type="triangle" w="med" len="med"/>
          </a:ln>
        </p:spPr>
        <p:style>
          <a:lnRef idx="3">
            <a:schemeClr val="accent2"/>
          </a:lnRef>
          <a:fillRef idx="0">
            <a:schemeClr val="accent2"/>
          </a:fillRef>
          <a:effectRef idx="2">
            <a:schemeClr val="accent2"/>
          </a:effectRef>
          <a:fontRef idx="minor">
            <a:schemeClr val="tx1"/>
          </a:fontRef>
        </p:style>
      </p:cxnSp>
      <p:sp>
        <p:nvSpPr>
          <p:cNvPr id="35" name="TextBox 34"/>
          <p:cNvSpPr txBox="1"/>
          <p:nvPr/>
        </p:nvSpPr>
        <p:spPr>
          <a:xfrm>
            <a:off x="8494289" y="4602645"/>
            <a:ext cx="2987675" cy="800219"/>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182880" tIns="91440" rIns="182880" bIns="91440">
            <a:spAutoFit/>
          </a:bodyPr>
          <a:lstStyle/>
          <a:p>
            <a:pPr>
              <a:defRPr/>
            </a:pPr>
            <a:r>
              <a:rPr lang="en-PH" sz="2000" b="1" dirty="0">
                <a:latin typeface="+mj-lt"/>
              </a:rPr>
              <a:t>New AFCARS requirements</a:t>
            </a:r>
          </a:p>
        </p:txBody>
      </p:sp>
      <p:cxnSp>
        <p:nvCxnSpPr>
          <p:cNvPr id="36" name="Straight Connector 35"/>
          <p:cNvCxnSpPr/>
          <p:nvPr/>
        </p:nvCxnSpPr>
        <p:spPr>
          <a:xfrm flipV="1">
            <a:off x="9493619" y="4085484"/>
            <a:ext cx="0" cy="431800"/>
          </a:xfrm>
          <a:prstGeom prst="line">
            <a:avLst/>
          </a:prstGeom>
          <a:ln>
            <a:solidFill>
              <a:schemeClr val="accent5"/>
            </a:solidFill>
            <a:headEnd type="diamond" w="med" len="med"/>
            <a:tailEnd type="triangle" w="med" len="med"/>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39500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itle 2"/>
          <p:cNvSpPr>
            <a:spLocks noGrp="1"/>
          </p:cNvSpPr>
          <p:nvPr>
            <p:ph type="title"/>
          </p:nvPr>
        </p:nvSpPr>
        <p:spPr>
          <a:xfrm>
            <a:off x="537029" y="306843"/>
            <a:ext cx="10972800" cy="1139825"/>
          </a:xfrm>
        </p:spPr>
        <p:txBody>
          <a:bodyPr/>
          <a:lstStyle/>
          <a:p>
            <a:pPr algn="ctr"/>
            <a:r>
              <a:rPr lang="en-US" altLang="en-US" dirty="0">
                <a:solidFill>
                  <a:srgbClr val="FF0000"/>
                </a:solidFill>
              </a:rPr>
              <a:t/>
            </a:r>
            <a:br>
              <a:rPr lang="en-US" altLang="en-US" dirty="0">
                <a:solidFill>
                  <a:srgbClr val="FF0000"/>
                </a:solidFill>
              </a:rPr>
            </a:br>
            <a:r>
              <a:rPr lang="en-US" altLang="en-US" dirty="0">
                <a:solidFill>
                  <a:srgbClr val="FF0000"/>
                </a:solidFill>
              </a:rPr>
              <a:t/>
            </a:r>
            <a:br>
              <a:rPr lang="en-US" altLang="en-US" dirty="0">
                <a:solidFill>
                  <a:srgbClr val="FF0000"/>
                </a:solidFill>
              </a:rPr>
            </a:br>
            <a:r>
              <a:rPr lang="en-US" altLang="en-US" dirty="0"/>
              <a:t>Every Student Succeeds Act (ESSA)</a:t>
            </a:r>
            <a:r>
              <a:rPr lang="en-US" altLang="en-US" dirty="0">
                <a:solidFill>
                  <a:srgbClr val="FF0000"/>
                </a:solidFill>
              </a:rPr>
              <a:t/>
            </a:r>
            <a:br>
              <a:rPr lang="en-US" altLang="en-US" dirty="0">
                <a:solidFill>
                  <a:srgbClr val="FF0000"/>
                </a:solidFill>
              </a:rPr>
            </a:br>
            <a:r>
              <a:rPr lang="en-US" altLang="en-US" sz="3600" dirty="0"/>
              <a:t>Key Themes</a:t>
            </a:r>
          </a:p>
        </p:txBody>
      </p:sp>
      <p:sp>
        <p:nvSpPr>
          <p:cNvPr id="2" name="Content Placeholder 1"/>
          <p:cNvSpPr>
            <a:spLocks noGrp="1"/>
          </p:cNvSpPr>
          <p:nvPr>
            <p:ph idx="1"/>
          </p:nvPr>
        </p:nvSpPr>
        <p:spPr>
          <a:xfrm>
            <a:off x="2032000" y="1741714"/>
            <a:ext cx="7924800" cy="4949372"/>
          </a:xfrm>
        </p:spPr>
        <p:txBody>
          <a:bodyPr>
            <a:normAutofit/>
          </a:bodyPr>
          <a:lstStyle/>
          <a:p>
            <a:pPr>
              <a:spcAft>
                <a:spcPts val="1350"/>
              </a:spcAft>
              <a:defRPr/>
            </a:pPr>
            <a:r>
              <a:rPr lang="en-US" b="1" i="1" dirty="0"/>
              <a:t>Dual-agency</a:t>
            </a:r>
            <a:r>
              <a:rPr lang="en-US" b="1" dirty="0"/>
              <a:t> responsibility for maintaining school stability</a:t>
            </a:r>
          </a:p>
          <a:p>
            <a:pPr>
              <a:spcAft>
                <a:spcPts val="1350"/>
              </a:spcAft>
              <a:defRPr/>
            </a:pPr>
            <a:r>
              <a:rPr lang="en-US" b="1" dirty="0"/>
              <a:t>Short timelines for implementation</a:t>
            </a:r>
            <a:endParaRPr lang="en-US" dirty="0"/>
          </a:p>
          <a:p>
            <a:pPr>
              <a:spcAft>
                <a:spcPts val="1350"/>
              </a:spcAft>
              <a:defRPr/>
            </a:pPr>
            <a:r>
              <a:rPr lang="en-US" b="1" dirty="0"/>
              <a:t>State and local action</a:t>
            </a:r>
            <a:endParaRPr lang="en-US" dirty="0"/>
          </a:p>
        </p:txBody>
      </p:sp>
    </p:spTree>
    <p:extLst>
      <p:ext uri="{BB962C8B-B14F-4D97-AF65-F5344CB8AC3E}">
        <p14:creationId xmlns:p14="http://schemas.microsoft.com/office/powerpoint/2010/main" val="2094795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defRPr/>
            </a:pPr>
            <a:r>
              <a:rPr lang="en-US" dirty="0"/>
              <a:t>Overview of ESSA Foster Care Provisions</a:t>
            </a:r>
          </a:p>
        </p:txBody>
      </p:sp>
      <p:sp>
        <p:nvSpPr>
          <p:cNvPr id="2" name="Content Placeholder 1"/>
          <p:cNvSpPr>
            <a:spLocks noGrp="1"/>
          </p:cNvSpPr>
          <p:nvPr>
            <p:ph idx="1"/>
          </p:nvPr>
        </p:nvSpPr>
        <p:spPr>
          <a:xfrm>
            <a:off x="1981200" y="1600200"/>
            <a:ext cx="8077200" cy="4724400"/>
          </a:xfrm>
        </p:spPr>
        <p:txBody>
          <a:bodyPr>
            <a:normAutofit lnSpcReduction="10000"/>
          </a:bodyPr>
          <a:lstStyle/>
          <a:p>
            <a:pPr>
              <a:spcAft>
                <a:spcPts val="1350"/>
              </a:spcAft>
              <a:defRPr/>
            </a:pPr>
            <a:r>
              <a:rPr lang="en-US" b="1" dirty="0"/>
              <a:t>School Stability Protections </a:t>
            </a:r>
            <a:endParaRPr lang="en-US" dirty="0"/>
          </a:p>
          <a:p>
            <a:pPr>
              <a:spcAft>
                <a:spcPts val="1350"/>
              </a:spcAft>
              <a:defRPr/>
            </a:pPr>
            <a:r>
              <a:rPr lang="en-US" b="1" dirty="0"/>
              <a:t>Staff resources </a:t>
            </a:r>
          </a:p>
          <a:p>
            <a:pPr>
              <a:spcAft>
                <a:spcPts val="1350"/>
              </a:spcAft>
              <a:defRPr/>
            </a:pPr>
            <a:r>
              <a:rPr lang="en-US" b="1" dirty="0"/>
              <a:t>Removal of “awaiting foster care placement” </a:t>
            </a:r>
          </a:p>
          <a:p>
            <a:pPr>
              <a:spcAft>
                <a:spcPts val="1350"/>
              </a:spcAft>
              <a:defRPr/>
            </a:pPr>
            <a:r>
              <a:rPr lang="en-US" b="1" dirty="0"/>
              <a:t>Required disaggregate data collection and reporting </a:t>
            </a:r>
          </a:p>
          <a:p>
            <a:pPr>
              <a:spcAft>
                <a:spcPts val="1350"/>
              </a:spcAft>
              <a:defRPr/>
            </a:pPr>
            <a:r>
              <a:rPr lang="en-US" b="1" dirty="0"/>
              <a:t>Other</a:t>
            </a:r>
          </a:p>
          <a:p>
            <a:pPr lvl="1">
              <a:lnSpc>
                <a:spcPct val="120000"/>
              </a:lnSpc>
              <a:spcAft>
                <a:spcPts val="450"/>
              </a:spcAft>
              <a:defRPr/>
            </a:pPr>
            <a:r>
              <a:rPr lang="en-US" b="1" dirty="0"/>
              <a:t>Charter school </a:t>
            </a:r>
            <a:r>
              <a:rPr lang="en-US" dirty="0"/>
              <a:t>grantees</a:t>
            </a:r>
          </a:p>
          <a:p>
            <a:pPr lvl="1">
              <a:lnSpc>
                <a:spcPct val="120000"/>
              </a:lnSpc>
              <a:spcAft>
                <a:spcPts val="450"/>
              </a:spcAft>
              <a:defRPr/>
            </a:pPr>
            <a:r>
              <a:rPr lang="en-US" b="1" dirty="0"/>
              <a:t>Family Engagement </a:t>
            </a:r>
            <a:r>
              <a:rPr lang="en-US" dirty="0"/>
              <a:t>grantees </a:t>
            </a:r>
          </a:p>
        </p:txBody>
      </p:sp>
    </p:spTree>
    <p:extLst>
      <p:ext uri="{BB962C8B-B14F-4D97-AF65-F5344CB8AC3E}">
        <p14:creationId xmlns:p14="http://schemas.microsoft.com/office/powerpoint/2010/main" val="270510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altLang="en-US"/>
              <a:t>School Stability Protections  </a:t>
            </a:r>
          </a:p>
        </p:txBody>
      </p:sp>
      <p:sp>
        <p:nvSpPr>
          <p:cNvPr id="54275" name="Content Placeholder 2"/>
          <p:cNvSpPr>
            <a:spLocks noGrp="1"/>
          </p:cNvSpPr>
          <p:nvPr>
            <p:ph idx="1"/>
          </p:nvPr>
        </p:nvSpPr>
        <p:spPr>
          <a:xfrm>
            <a:off x="1191491" y="1489076"/>
            <a:ext cx="9504218" cy="4690051"/>
          </a:xfrm>
        </p:spPr>
        <p:txBody>
          <a:bodyPr>
            <a:normAutofit fontScale="92500" lnSpcReduction="10000"/>
          </a:bodyPr>
          <a:lstStyle/>
          <a:p>
            <a:pPr>
              <a:defRPr/>
            </a:pPr>
            <a:r>
              <a:rPr lang="en-US" altLang="en-US" b="1" dirty="0"/>
              <a:t>Remaining in the same school: </a:t>
            </a:r>
          </a:p>
          <a:p>
            <a:pPr lvl="1">
              <a:defRPr/>
            </a:pPr>
            <a:r>
              <a:rPr lang="en-US" altLang="en-US" sz="2000" dirty="0"/>
              <a:t>School of origin, unless it is not in their best interest.</a:t>
            </a:r>
          </a:p>
          <a:p>
            <a:pPr marL="457200" lvl="1" indent="0">
              <a:buNone/>
              <a:defRPr/>
            </a:pPr>
            <a:endParaRPr lang="en-US" altLang="en-US" sz="2000" dirty="0"/>
          </a:p>
          <a:p>
            <a:pPr>
              <a:defRPr/>
            </a:pPr>
            <a:r>
              <a:rPr lang="en-US" altLang="en-US" b="1" dirty="0"/>
              <a:t>Best interest determinations:</a:t>
            </a:r>
          </a:p>
          <a:p>
            <a:pPr lvl="1">
              <a:defRPr/>
            </a:pPr>
            <a:r>
              <a:rPr lang="en-US" altLang="en-US" sz="2000" dirty="0"/>
              <a:t>Factors including: appropriateness of the current educational setting, and proximity to the school in which the child is enrolled at the time of placement.</a:t>
            </a:r>
          </a:p>
          <a:p>
            <a:pPr lvl="1">
              <a:defRPr/>
            </a:pPr>
            <a:r>
              <a:rPr lang="en-US" altLang="en-US" sz="2000" dirty="0"/>
              <a:t>Transportation </a:t>
            </a:r>
            <a:r>
              <a:rPr lang="en-US" altLang="en-US" sz="2000" i="1" dirty="0"/>
              <a:t>cannot</a:t>
            </a:r>
            <a:r>
              <a:rPr lang="en-US" altLang="en-US" sz="2000" dirty="0"/>
              <a:t> be a factor.</a:t>
            </a:r>
          </a:p>
          <a:p>
            <a:pPr marL="457200" lvl="1" indent="0">
              <a:buNone/>
              <a:defRPr/>
            </a:pPr>
            <a:r>
              <a:rPr lang="en-US" altLang="en-US" sz="2000" dirty="0"/>
              <a:t>  </a:t>
            </a:r>
          </a:p>
          <a:p>
            <a:pPr>
              <a:defRPr/>
            </a:pPr>
            <a:r>
              <a:rPr lang="en-US" altLang="en-US" b="1" dirty="0"/>
              <a:t>Immediate enrollment, if it is not in the child’s best interest to remain in the school of origin: </a:t>
            </a:r>
          </a:p>
          <a:p>
            <a:pPr lvl="1">
              <a:defRPr/>
            </a:pPr>
            <a:r>
              <a:rPr lang="en-US" altLang="en-US" sz="2000" dirty="0"/>
              <a:t>Even without normally required records. </a:t>
            </a:r>
          </a:p>
          <a:p>
            <a:pPr lvl="1">
              <a:defRPr/>
            </a:pPr>
            <a:r>
              <a:rPr lang="en-US" altLang="en-US" sz="2000" dirty="0"/>
              <a:t>The enrolling school must contact the previous school to obtain academic and other records. </a:t>
            </a:r>
          </a:p>
          <a:p>
            <a:pPr>
              <a:defRPr/>
            </a:pPr>
            <a:endParaRPr lang="en-US" altLang="en-US" dirty="0"/>
          </a:p>
          <a:p>
            <a:pPr marL="0" indent="0">
              <a:buNone/>
              <a:defRPr/>
            </a:pPr>
            <a:endParaRPr lang="en-US" altLang="en-US" dirty="0"/>
          </a:p>
        </p:txBody>
      </p:sp>
    </p:spTree>
    <p:extLst>
      <p:ext uri="{BB962C8B-B14F-4D97-AF65-F5344CB8AC3E}">
        <p14:creationId xmlns:p14="http://schemas.microsoft.com/office/powerpoint/2010/main" val="1906972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altLang="en-US"/>
              <a:t>School Stability Protections  </a:t>
            </a:r>
          </a:p>
        </p:txBody>
      </p:sp>
      <p:sp>
        <p:nvSpPr>
          <p:cNvPr id="59395" name="Content Placeholder 2"/>
          <p:cNvSpPr>
            <a:spLocks noGrp="1"/>
          </p:cNvSpPr>
          <p:nvPr>
            <p:ph idx="1"/>
          </p:nvPr>
        </p:nvSpPr>
        <p:spPr/>
        <p:txBody>
          <a:bodyPr/>
          <a:lstStyle/>
          <a:p>
            <a:r>
              <a:rPr lang="en-US" altLang="en-US" b="1" dirty="0"/>
              <a:t>Transportation when necessary for youth to remain in school of origin:</a:t>
            </a:r>
          </a:p>
          <a:p>
            <a:pPr lvl="1"/>
            <a:r>
              <a:rPr lang="en-US" altLang="en-US" dirty="0"/>
              <a:t>By December 10, 2016 LEAs must collaborate with child welfare agencies to: </a:t>
            </a:r>
          </a:p>
          <a:p>
            <a:pPr lvl="2"/>
            <a:r>
              <a:rPr lang="en-US" altLang="en-US" dirty="0"/>
              <a:t>Develop and implement clear written procedures for how transportation will be provided, arranged, and funded.</a:t>
            </a:r>
          </a:p>
          <a:p>
            <a:pPr lvl="2"/>
            <a:r>
              <a:rPr lang="en-US" altLang="en-US" dirty="0"/>
              <a:t>Ensure that children needing transportation promptly receive transportation. </a:t>
            </a:r>
          </a:p>
          <a:p>
            <a:pPr marL="914400" lvl="2" indent="0">
              <a:buNone/>
            </a:pPr>
            <a:endParaRPr lang="en-US" altLang="en-US" dirty="0"/>
          </a:p>
          <a:p>
            <a:pPr lvl="1"/>
            <a:r>
              <a:rPr lang="en-US" altLang="en-US" dirty="0"/>
              <a:t>Procedures must ensure: </a:t>
            </a:r>
          </a:p>
          <a:p>
            <a:pPr lvl="2"/>
            <a:r>
              <a:rPr lang="en-US" altLang="en-US" dirty="0"/>
              <a:t>Promptly receive it in a cost-effective manner</a:t>
            </a:r>
          </a:p>
          <a:p>
            <a:pPr lvl="2"/>
            <a:r>
              <a:rPr lang="en-US" altLang="en-US" dirty="0"/>
              <a:t>If there are additional costs LEAs will provide it if they are reimbursed by the child welfare agency, the LEA agrees to pay the costs, or the LEA and child welfare agency agree to share the costs</a:t>
            </a:r>
          </a:p>
        </p:txBody>
      </p:sp>
    </p:spTree>
    <p:extLst>
      <p:ext uri="{BB962C8B-B14F-4D97-AF65-F5344CB8AC3E}">
        <p14:creationId xmlns:p14="http://schemas.microsoft.com/office/powerpoint/2010/main" val="3845356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altLang="en-US"/>
              <a:t>Staff Resources: Points of Contact</a:t>
            </a:r>
          </a:p>
        </p:txBody>
      </p:sp>
      <p:sp>
        <p:nvSpPr>
          <p:cNvPr id="60419" name="Content Placeholder 2"/>
          <p:cNvSpPr>
            <a:spLocks noGrp="1"/>
          </p:cNvSpPr>
          <p:nvPr>
            <p:ph idx="1"/>
          </p:nvPr>
        </p:nvSpPr>
        <p:spPr/>
        <p:txBody>
          <a:bodyPr/>
          <a:lstStyle/>
          <a:p>
            <a:pPr>
              <a:spcAft>
                <a:spcPts val="1350"/>
              </a:spcAft>
            </a:pPr>
            <a:r>
              <a:rPr lang="en-US" altLang="en-US" b="1" dirty="0"/>
              <a:t>SEAs must designate a POC within their agency to work with child welfare agencies who will oversee implementation of the SEA responsibilities.</a:t>
            </a:r>
          </a:p>
          <a:p>
            <a:pPr lvl="1">
              <a:spcAft>
                <a:spcPts val="1350"/>
              </a:spcAft>
            </a:pPr>
            <a:r>
              <a:rPr lang="en-US" altLang="en-US" dirty="0"/>
              <a:t>Not McKinney-Vento</a:t>
            </a:r>
          </a:p>
          <a:p>
            <a:pPr marL="457200" lvl="1" indent="0">
              <a:spcAft>
                <a:spcPts val="1350"/>
              </a:spcAft>
              <a:buNone/>
            </a:pPr>
            <a:endParaRPr lang="en-US" altLang="en-US" dirty="0"/>
          </a:p>
          <a:p>
            <a:pPr>
              <a:spcAft>
                <a:spcPts val="1350"/>
              </a:spcAft>
            </a:pPr>
            <a:r>
              <a:rPr lang="en-US" altLang="en-US" b="1" dirty="0"/>
              <a:t>LEAs must designate a POC for children in foster care</a:t>
            </a:r>
          </a:p>
          <a:p>
            <a:pPr marL="0" indent="0">
              <a:buNone/>
            </a:pPr>
            <a:endParaRPr lang="en-US" altLang="en-US" dirty="0"/>
          </a:p>
        </p:txBody>
      </p:sp>
    </p:spTree>
    <p:extLst>
      <p:ext uri="{BB962C8B-B14F-4D97-AF65-F5344CB8AC3E}">
        <p14:creationId xmlns:p14="http://schemas.microsoft.com/office/powerpoint/2010/main" val="1204910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
          <p:cNvSpPr>
            <a:spLocks noGrp="1"/>
          </p:cNvSpPr>
          <p:nvPr>
            <p:ph type="title"/>
          </p:nvPr>
        </p:nvSpPr>
        <p:spPr/>
        <p:txBody>
          <a:bodyPr/>
          <a:lstStyle/>
          <a:p>
            <a:r>
              <a:rPr lang="en-US" altLang="en-US" dirty="0"/>
              <a:t>Removal of “awaiting foster care placement” from McKinney Vento</a:t>
            </a:r>
          </a:p>
        </p:txBody>
      </p:sp>
      <p:sp>
        <p:nvSpPr>
          <p:cNvPr id="61443" name="Rectangle 2"/>
          <p:cNvSpPr>
            <a:spLocks noGrp="1"/>
          </p:cNvSpPr>
          <p:nvPr>
            <p:ph idx="1"/>
          </p:nvPr>
        </p:nvSpPr>
        <p:spPr>
          <a:xfrm>
            <a:off x="895928" y="2001982"/>
            <a:ext cx="9966036" cy="3543300"/>
          </a:xfrm>
        </p:spPr>
        <p:txBody>
          <a:bodyPr/>
          <a:lstStyle/>
          <a:p>
            <a:pPr>
              <a:spcAft>
                <a:spcPts val="1350"/>
              </a:spcAft>
            </a:pPr>
            <a:r>
              <a:rPr lang="en-US" altLang="en-US" dirty="0"/>
              <a:t>One year after enactment (December 10, 2016), the phrase </a:t>
            </a:r>
            <a:r>
              <a:rPr lang="en-US" altLang="en-US" b="1" dirty="0"/>
              <a:t>“awaiting foster care placement” </a:t>
            </a:r>
            <a:r>
              <a:rPr lang="en-US" altLang="en-US" dirty="0"/>
              <a:t>will be deleted from the definition of “homeless child or youth” in the McKinney-Vento Homeless Assistance Act. </a:t>
            </a:r>
          </a:p>
          <a:p>
            <a:pPr>
              <a:spcAft>
                <a:spcPts val="1350"/>
              </a:spcAft>
            </a:pPr>
            <a:r>
              <a:rPr lang="en-US" altLang="en-US" dirty="0"/>
              <a:t>In states that define or describe “awaiting foster care placement” in statute, the phrase will be deleted in two years (December 10, 2017). </a:t>
            </a:r>
          </a:p>
        </p:txBody>
      </p:sp>
    </p:spTree>
    <p:extLst>
      <p:ext uri="{BB962C8B-B14F-4D97-AF65-F5344CB8AC3E}">
        <p14:creationId xmlns:p14="http://schemas.microsoft.com/office/powerpoint/2010/main" val="3127914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defRPr/>
            </a:pPr>
            <a:r>
              <a:rPr lang="en-US" dirty="0"/>
              <a:t>Data and Reporting: State Report Card</a:t>
            </a:r>
          </a:p>
        </p:txBody>
      </p:sp>
      <p:sp>
        <p:nvSpPr>
          <p:cNvPr id="60418" name="Content Placeholder 1"/>
          <p:cNvSpPr>
            <a:spLocks noGrp="1"/>
          </p:cNvSpPr>
          <p:nvPr>
            <p:ph idx="1"/>
          </p:nvPr>
        </p:nvSpPr>
        <p:spPr>
          <a:xfrm>
            <a:off x="1414462" y="1915886"/>
            <a:ext cx="8601075" cy="4561114"/>
          </a:xfrm>
        </p:spPr>
        <p:txBody>
          <a:bodyPr/>
          <a:lstStyle/>
          <a:p>
            <a:pPr>
              <a:defRPr/>
            </a:pPr>
            <a:r>
              <a:rPr lang="en-US" altLang="en-US" b="1" dirty="0"/>
              <a:t>SEAs must annually include the following disaggregate information on children and youth in foster care in their State report cards:</a:t>
            </a:r>
          </a:p>
          <a:p>
            <a:pPr lvl="1">
              <a:defRPr/>
            </a:pPr>
            <a:endParaRPr lang="en-US" altLang="en-US" sz="2100" b="1" dirty="0"/>
          </a:p>
          <a:p>
            <a:pPr lvl="1">
              <a:defRPr/>
            </a:pPr>
            <a:r>
              <a:rPr lang="en-US" altLang="en-US" dirty="0"/>
              <a:t>Student achievement on academic assessments</a:t>
            </a:r>
          </a:p>
          <a:p>
            <a:pPr lvl="1">
              <a:defRPr/>
            </a:pPr>
            <a:r>
              <a:rPr lang="en-US" altLang="en-US" dirty="0"/>
              <a:t>Performance on other academic indicators</a:t>
            </a:r>
          </a:p>
          <a:p>
            <a:pPr lvl="1">
              <a:defRPr/>
            </a:pPr>
            <a:r>
              <a:rPr lang="en-US" altLang="en-US" dirty="0"/>
              <a:t>High school graduation rates</a:t>
            </a:r>
          </a:p>
          <a:p>
            <a:pPr lvl="1">
              <a:defRPr/>
            </a:pPr>
            <a:endParaRPr lang="en-US" altLang="en-US" sz="2100" b="1" dirty="0"/>
          </a:p>
          <a:p>
            <a:pPr marL="457200" lvl="1" indent="0">
              <a:buNone/>
              <a:defRPr/>
            </a:pPr>
            <a:endParaRPr lang="en-US" altLang="en-US" sz="2100" b="1" dirty="0"/>
          </a:p>
        </p:txBody>
      </p:sp>
    </p:spTree>
    <p:extLst>
      <p:ext uri="{BB962C8B-B14F-4D97-AF65-F5344CB8AC3E}">
        <p14:creationId xmlns:p14="http://schemas.microsoft.com/office/powerpoint/2010/main" val="3263355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Title 2"/>
          <p:cNvSpPr>
            <a:spLocks noGrp="1"/>
          </p:cNvSpPr>
          <p:nvPr>
            <p:ph type="title"/>
          </p:nvPr>
        </p:nvSpPr>
        <p:spPr/>
        <p:txBody>
          <a:bodyPr/>
          <a:lstStyle/>
          <a:p>
            <a:r>
              <a:rPr lang="en-US" altLang="en-US" dirty="0"/>
              <a:t>Other </a:t>
            </a:r>
          </a:p>
        </p:txBody>
      </p:sp>
      <p:sp>
        <p:nvSpPr>
          <p:cNvPr id="2" name="Content Placeholder 1"/>
          <p:cNvSpPr>
            <a:spLocks noGrp="1"/>
          </p:cNvSpPr>
          <p:nvPr>
            <p:ph idx="1"/>
          </p:nvPr>
        </p:nvSpPr>
        <p:spPr>
          <a:xfrm>
            <a:off x="500063" y="1414464"/>
            <a:ext cx="10853737" cy="5291138"/>
          </a:xfrm>
        </p:spPr>
        <p:txBody>
          <a:bodyPr>
            <a:normAutofit fontScale="92500" lnSpcReduction="20000"/>
          </a:bodyPr>
          <a:lstStyle/>
          <a:p>
            <a:pPr>
              <a:defRPr/>
            </a:pPr>
            <a:r>
              <a:rPr lang="en-US" dirty="0"/>
              <a:t>Charter Schools: </a:t>
            </a:r>
          </a:p>
          <a:p>
            <a:pPr lvl="1">
              <a:defRPr/>
            </a:pPr>
            <a:r>
              <a:rPr lang="en-US" dirty="0"/>
              <a:t>SEAs or entities receiving charter school grants under Title IV Part C of the ESSA must work with charter schools on </a:t>
            </a:r>
            <a:r>
              <a:rPr lang="en-US" b="1" dirty="0"/>
              <a:t>recruitment and enrollment practices to promote inclusion of all students</a:t>
            </a:r>
            <a:r>
              <a:rPr lang="en-US" dirty="0"/>
              <a:t>, including by </a:t>
            </a:r>
            <a:r>
              <a:rPr lang="en-US" b="1" dirty="0"/>
              <a:t>eliminating any barriers to enrollment</a:t>
            </a:r>
            <a:r>
              <a:rPr lang="en-US" dirty="0"/>
              <a:t> for youth in foster care and unaccompanied homeless youth.</a:t>
            </a:r>
          </a:p>
          <a:p>
            <a:pPr marL="457200" lvl="1" indent="0">
              <a:buNone/>
              <a:defRPr/>
            </a:pPr>
            <a:endParaRPr lang="en-US" dirty="0"/>
          </a:p>
          <a:p>
            <a:pPr>
              <a:defRPr/>
            </a:pPr>
            <a:r>
              <a:rPr lang="en-US" dirty="0"/>
              <a:t>Family Engagement Grants: </a:t>
            </a:r>
          </a:p>
          <a:p>
            <a:pPr lvl="1">
              <a:defRPr/>
            </a:pPr>
            <a:r>
              <a:rPr lang="en-US" dirty="0"/>
              <a:t>Any statewide organization… applying for a Family Engagement in Education Program grant must include in their application “a </a:t>
            </a:r>
            <a:r>
              <a:rPr lang="en-US" b="1" dirty="0"/>
              <a:t>description of the applicant’s demonstrated experience in providing training, information, and support </a:t>
            </a:r>
            <a:r>
              <a:rPr lang="en-US" dirty="0"/>
              <a:t>to State educational agencies, local educational agencies, schools, educators, parents, and organizations </a:t>
            </a:r>
            <a:r>
              <a:rPr lang="en-US" b="1" dirty="0"/>
              <a:t>on family engagement </a:t>
            </a:r>
            <a:r>
              <a:rPr lang="en-US" dirty="0"/>
              <a:t>in education policies and practices that are effective for …children and youth in foster care, … </a:t>
            </a:r>
          </a:p>
          <a:p>
            <a:pPr lvl="1">
              <a:defRPr/>
            </a:pPr>
            <a:r>
              <a:rPr lang="en-US" dirty="0"/>
              <a:t>provide assurances that they will “use not less than 65 percent of the funds received [ ] to serve local educational agencies, schools, and community-based organizations that </a:t>
            </a:r>
            <a:r>
              <a:rPr lang="en-US" b="1" dirty="0"/>
              <a:t>serve high concentrations of disadvantages students</a:t>
            </a:r>
            <a:r>
              <a:rPr lang="en-US" dirty="0"/>
              <a:t>, including…children and youth in foster care.”</a:t>
            </a:r>
          </a:p>
          <a:p>
            <a:pPr lvl="1">
              <a:defRPr/>
            </a:pPr>
            <a:endParaRPr lang="en-US" dirty="0"/>
          </a:p>
          <a:p>
            <a:pPr lvl="1">
              <a:defRPr/>
            </a:pPr>
            <a:endParaRPr lang="en-US" dirty="0"/>
          </a:p>
          <a:p>
            <a:pPr marL="0" indent="0">
              <a:buNone/>
              <a:defRPr/>
            </a:pPr>
            <a:endParaRPr lang="en-US" dirty="0"/>
          </a:p>
        </p:txBody>
      </p:sp>
    </p:spTree>
    <p:extLst>
      <p:ext uri="{BB962C8B-B14F-4D97-AF65-F5344CB8AC3E}">
        <p14:creationId xmlns:p14="http://schemas.microsoft.com/office/powerpoint/2010/main" val="40803477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altLang="en-US" dirty="0"/>
              <a:t>Timeline of Federal Activities:</a:t>
            </a:r>
          </a:p>
        </p:txBody>
      </p:sp>
      <p:sp>
        <p:nvSpPr>
          <p:cNvPr id="3" name="Content Placeholder 2"/>
          <p:cNvSpPr>
            <a:spLocks noGrp="1"/>
          </p:cNvSpPr>
          <p:nvPr>
            <p:ph idx="1"/>
          </p:nvPr>
        </p:nvSpPr>
        <p:spPr>
          <a:xfrm>
            <a:off x="1905000" y="1417638"/>
            <a:ext cx="8305800" cy="5364162"/>
          </a:xfrm>
        </p:spPr>
        <p:txBody>
          <a:bodyPr/>
          <a:lstStyle/>
          <a:p>
            <a:pPr>
              <a:lnSpc>
                <a:spcPct val="150000"/>
              </a:lnSpc>
              <a:defRPr/>
            </a:pPr>
            <a:r>
              <a:rPr lang="en-US" dirty="0"/>
              <a:t>Law Passes- Dec 2015</a:t>
            </a:r>
          </a:p>
          <a:p>
            <a:pPr>
              <a:lnSpc>
                <a:spcPct val="150000"/>
              </a:lnSpc>
              <a:defRPr/>
            </a:pPr>
            <a:r>
              <a:rPr lang="en-US" dirty="0"/>
              <a:t>Joint Federal Guidance and Dear Colleague Letters released- June 2016</a:t>
            </a:r>
          </a:p>
          <a:p>
            <a:pPr>
              <a:lnSpc>
                <a:spcPct val="150000"/>
              </a:lnSpc>
              <a:defRPr/>
            </a:pPr>
            <a:r>
              <a:rPr lang="en-US" dirty="0"/>
              <a:t>HHS letter – July 2016</a:t>
            </a:r>
          </a:p>
          <a:p>
            <a:pPr>
              <a:lnSpc>
                <a:spcPct val="150000"/>
              </a:lnSpc>
              <a:defRPr/>
            </a:pPr>
            <a:r>
              <a:rPr lang="en-US" dirty="0"/>
              <a:t>Dear Colleague Letter- - December 7, 2016</a:t>
            </a:r>
          </a:p>
          <a:p>
            <a:pPr marL="0" indent="0">
              <a:buNone/>
              <a:defRPr/>
            </a:pPr>
            <a:endParaRPr lang="en-US" b="1" dirty="0"/>
          </a:p>
          <a:p>
            <a:pPr marL="0" indent="0">
              <a:buNone/>
              <a:defRPr/>
            </a:pPr>
            <a:r>
              <a:rPr lang="en-US" b="1" dirty="0"/>
              <a:t>**IMPLEMENTATION DATE for FOSTER CARE PROVISIONS– December 10, 2016.** </a:t>
            </a:r>
          </a:p>
          <a:p>
            <a:pPr marL="0" indent="0">
              <a:buNone/>
              <a:defRPr/>
            </a:pPr>
            <a:endParaRPr lang="en-US" dirty="0"/>
          </a:p>
        </p:txBody>
      </p:sp>
    </p:spTree>
    <p:extLst>
      <p:ext uri="{BB962C8B-B14F-4D97-AF65-F5344CB8AC3E}">
        <p14:creationId xmlns:p14="http://schemas.microsoft.com/office/powerpoint/2010/main" val="2040825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457201"/>
            <a:ext cx="8003219" cy="670559"/>
          </a:xfrm>
        </p:spPr>
        <p:txBody>
          <a:bodyPr/>
          <a:lstStyle/>
          <a:p>
            <a:r>
              <a:rPr lang="en-US" sz="3600" dirty="0">
                <a:solidFill>
                  <a:schemeClr val="tx1"/>
                </a:solidFill>
              </a:rPr>
              <a:t>ABA Center on Children and the Law</a:t>
            </a:r>
          </a:p>
        </p:txBody>
      </p:sp>
      <p:sp>
        <p:nvSpPr>
          <p:cNvPr id="3" name="Content Placeholder 2"/>
          <p:cNvSpPr>
            <a:spLocks noGrp="1"/>
          </p:cNvSpPr>
          <p:nvPr>
            <p:ph idx="1"/>
          </p:nvPr>
        </p:nvSpPr>
        <p:spPr>
          <a:xfrm>
            <a:off x="546100" y="1676399"/>
            <a:ext cx="11294918" cy="5029201"/>
          </a:xfrm>
        </p:spPr>
        <p:txBody>
          <a:bodyPr/>
          <a:lstStyle/>
          <a:p>
            <a:r>
              <a:rPr lang="en-US" dirty="0"/>
              <a:t>Goal to promote access to justice for children and families</a:t>
            </a:r>
          </a:p>
          <a:p>
            <a:r>
              <a:rPr lang="en-US" dirty="0"/>
              <a:t>Nonprofit grant-funded program of the American Bar Association that uses the law to </a:t>
            </a:r>
          </a:p>
          <a:p>
            <a:pPr marL="336550" indent="-336550">
              <a:buNone/>
            </a:pPr>
            <a:r>
              <a:rPr lang="en-US" dirty="0"/>
              <a:t>	help child welfare and court systems work more effectively </a:t>
            </a:r>
          </a:p>
          <a:p>
            <a:r>
              <a:rPr lang="en-US" dirty="0"/>
              <a:t>Informs and improves legal practice through technical assistance, training, research, and other efforts, making access to justice real for the nation’s children and families</a:t>
            </a:r>
          </a:p>
          <a:p>
            <a:pPr marL="0" indent="0">
              <a:buNone/>
            </a:pPr>
            <a:endParaRPr lang="en-US" sz="2400" b="1" dirty="0"/>
          </a:p>
          <a:p>
            <a:pPr marL="0" indent="0">
              <a:buNone/>
            </a:pPr>
            <a:endParaRPr lang="en-US" sz="2400" dirty="0"/>
          </a:p>
        </p:txBody>
      </p:sp>
      <p:sp>
        <p:nvSpPr>
          <p:cNvPr id="5" name="Slide Number Placeholder 4"/>
          <p:cNvSpPr>
            <a:spLocks noGrp="1"/>
          </p:cNvSpPr>
          <p:nvPr>
            <p:ph type="sldNum" sz="quarter" idx="12"/>
          </p:nvPr>
        </p:nvSpPr>
        <p:spPr/>
        <p:txBody>
          <a:bodyPr/>
          <a:lstStyle/>
          <a:p>
            <a:pPr>
              <a:defRPr/>
            </a:pPr>
            <a:fld id="{47A5B395-FB57-4CB3-BD4B-AECCE7A6E283}" type="slidenum">
              <a:rPr lang="en-US" smtClean="0">
                <a:solidFill>
                  <a:srgbClr val="0000CC"/>
                </a:solidFill>
              </a:rPr>
              <a:pPr>
                <a:defRPr/>
              </a:pPr>
              <a:t>2</a:t>
            </a:fld>
            <a:endParaRPr lang="en-US" dirty="0">
              <a:solidFill>
                <a:srgbClr val="0000CC"/>
              </a:solidFill>
            </a:endParaRPr>
          </a:p>
        </p:txBody>
      </p:sp>
      <p:pic>
        <p:nvPicPr>
          <p:cNvPr id="8" name="Content Placeholder 7"/>
          <p:cNvPicPr>
            <a:picLocks noGrp="1" noChangeAspect="1"/>
          </p:cNvPicPr>
          <p:nvPr>
            <p:ph sz="half" idx="4294967295"/>
          </p:nvPr>
        </p:nvPicPr>
        <p:blipFill>
          <a:blip r:embed="rId2">
            <a:extLst>
              <a:ext uri="{BEBA8EAE-BF5A-486C-A8C5-ECC9F3942E4B}">
                <a14:imgProps xmlns:a14="http://schemas.microsoft.com/office/drawing/2010/main">
                  <a14:imgLayer r:embed="rId3">
                    <a14:imgEffect>
                      <a14:saturation sat="0"/>
                    </a14:imgEffect>
                  </a14:imgLayer>
                </a14:imgProps>
              </a:ext>
            </a:extLst>
          </a:blip>
          <a:stretch>
            <a:fillRect/>
          </a:stretch>
        </p:blipFill>
        <p:spPr>
          <a:xfrm>
            <a:off x="10426700" y="201613"/>
            <a:ext cx="1765300" cy="1306512"/>
          </a:xfrm>
          <a:prstGeom prst="rect">
            <a:avLst/>
          </a:prstGeom>
        </p:spPr>
      </p:pic>
    </p:spTree>
    <p:extLst>
      <p:ext uri="{BB962C8B-B14F-4D97-AF65-F5344CB8AC3E}">
        <p14:creationId xmlns:p14="http://schemas.microsoft.com/office/powerpoint/2010/main" val="31117601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1981200" y="614364"/>
            <a:ext cx="8229600" cy="833437"/>
          </a:xfrm>
        </p:spPr>
        <p:txBody>
          <a:bodyPr/>
          <a:lstStyle/>
          <a:p>
            <a:r>
              <a:rPr lang="en-US" altLang="en-US" sz="4000">
                <a:latin typeface="Cambria" panose="02040503050406030204" pitchFamily="18" charset="0"/>
              </a:rPr>
              <a:t>ESSA Joint Federal Guidance </a:t>
            </a:r>
          </a:p>
        </p:txBody>
      </p:sp>
      <p:sp>
        <p:nvSpPr>
          <p:cNvPr id="94211" name="Content Placeholder 2"/>
          <p:cNvSpPr>
            <a:spLocks noGrp="1"/>
          </p:cNvSpPr>
          <p:nvPr>
            <p:ph idx="1"/>
          </p:nvPr>
        </p:nvSpPr>
        <p:spPr>
          <a:xfrm>
            <a:off x="988291" y="1600201"/>
            <a:ext cx="10224654" cy="4906963"/>
          </a:xfrm>
        </p:spPr>
        <p:txBody>
          <a:bodyPr/>
          <a:lstStyle/>
          <a:p>
            <a:pPr>
              <a:buFont typeface="Wingdings" panose="05000000000000000000" pitchFamily="2" charset="2"/>
              <a:buChar char="Ø"/>
              <a:defRPr/>
            </a:pPr>
            <a:r>
              <a:rPr lang="en-US" altLang="en-US" dirty="0"/>
              <a:t>In June 2016, guidance from the U.S. Departments of Education and Health and Human Services about implementation of the foster care provisions of the Every Student Succeeds Act (ESSA) was issued. </a:t>
            </a:r>
          </a:p>
          <a:p>
            <a:pPr marL="0" indent="0">
              <a:buNone/>
              <a:defRPr/>
            </a:pPr>
            <a:endParaRPr lang="en-US" altLang="en-US" dirty="0"/>
          </a:p>
          <a:p>
            <a:pPr>
              <a:buFont typeface="Wingdings" panose="05000000000000000000" pitchFamily="2" charset="2"/>
              <a:buChar char="Ø"/>
              <a:defRPr/>
            </a:pPr>
            <a:r>
              <a:rPr lang="en-US" altLang="en-US" dirty="0"/>
              <a:t>Also in June two Dear Colleague Letters were also jointly released, </a:t>
            </a:r>
            <a:r>
              <a:rPr lang="en-US" altLang="en-US" b="1" dirty="0"/>
              <a:t>reinforcing the December 10, 2016 implementation deadline </a:t>
            </a:r>
            <a:r>
              <a:rPr lang="en-US" altLang="en-US" dirty="0"/>
              <a:t>for the foster care provisions and </a:t>
            </a:r>
            <a:r>
              <a:rPr lang="en-US" altLang="en-US" b="1" dirty="0"/>
              <a:t>making compliance a condition of FY 2016 Title I Grant awards</a:t>
            </a:r>
            <a:r>
              <a:rPr lang="en-US" altLang="en-US" dirty="0"/>
              <a:t>.  </a:t>
            </a:r>
          </a:p>
          <a:p>
            <a:pPr marL="0" indent="0">
              <a:buNone/>
              <a:defRPr/>
            </a:pPr>
            <a:endParaRPr lang="en-US" altLang="en-US" sz="3200" u="sng" dirty="0">
              <a:hlinkClick r:id="rId3"/>
            </a:endParaRPr>
          </a:p>
          <a:p>
            <a:pPr marL="0" indent="0">
              <a:buNone/>
              <a:defRPr/>
            </a:pPr>
            <a:r>
              <a:rPr lang="en-US" altLang="en-US" u="sng" dirty="0">
                <a:hlinkClick r:id="rId3"/>
              </a:rPr>
              <a:t>http://www2.ed.gov/policy/elsec/leg/essa/index.html</a:t>
            </a:r>
            <a:r>
              <a:rPr lang="en-US" altLang="en-US" dirty="0"/>
              <a:t> </a:t>
            </a:r>
          </a:p>
          <a:p>
            <a:pPr marL="0" indent="0">
              <a:buNone/>
              <a:defRPr/>
            </a:pPr>
            <a:endParaRPr lang="en-US" altLang="en-US" sz="2400" b="1" dirty="0"/>
          </a:p>
        </p:txBody>
      </p:sp>
      <p:pic>
        <p:nvPicPr>
          <p:cNvPr id="7066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0200" y="0"/>
            <a:ext cx="37592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43044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National Trends</a:t>
            </a:r>
          </a:p>
        </p:txBody>
      </p:sp>
      <p:sp>
        <p:nvSpPr>
          <p:cNvPr id="3" name="Content Placeholder 2"/>
          <p:cNvSpPr>
            <a:spLocks noGrp="1"/>
          </p:cNvSpPr>
          <p:nvPr>
            <p:ph idx="1"/>
          </p:nvPr>
        </p:nvSpPr>
        <p:spPr/>
        <p:txBody>
          <a:bodyPr/>
          <a:lstStyle/>
          <a:p>
            <a:r>
              <a:rPr lang="en-US" dirty="0"/>
              <a:t>POCs </a:t>
            </a:r>
          </a:p>
          <a:p>
            <a:r>
              <a:rPr lang="en-US" dirty="0"/>
              <a:t>State Guidance </a:t>
            </a:r>
          </a:p>
          <a:p>
            <a:r>
              <a:rPr lang="en-US" dirty="0"/>
              <a:t>Establishing best interest decision-making process</a:t>
            </a:r>
          </a:p>
          <a:p>
            <a:r>
              <a:rPr lang="en-US" dirty="0"/>
              <a:t>Creating written procedures for all LEAs </a:t>
            </a:r>
          </a:p>
          <a:p>
            <a:r>
              <a:rPr lang="en-US" dirty="0"/>
              <a:t>Delayed decisions about transportation cost sharing </a:t>
            </a:r>
          </a:p>
          <a:p>
            <a:r>
              <a:rPr lang="en-US" dirty="0"/>
              <a:t>No clear dispute resolution </a:t>
            </a:r>
          </a:p>
          <a:p>
            <a:r>
              <a:rPr lang="en-US" dirty="0"/>
              <a:t>Accountability and monitoring </a:t>
            </a:r>
          </a:p>
          <a:p>
            <a:r>
              <a:rPr lang="en-US" dirty="0"/>
              <a:t>Accurate foster care data </a:t>
            </a:r>
          </a:p>
          <a:p>
            <a:endParaRPr lang="en-US" dirty="0"/>
          </a:p>
        </p:txBody>
      </p:sp>
    </p:spTree>
    <p:extLst>
      <p:ext uri="{BB962C8B-B14F-4D97-AF65-F5344CB8AC3E}">
        <p14:creationId xmlns:p14="http://schemas.microsoft.com/office/powerpoint/2010/main" val="3648386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1600200"/>
            <a:ext cx="8229600" cy="4876800"/>
          </a:xfrm>
        </p:spPr>
        <p:txBody>
          <a:bodyPr>
            <a:normAutofit fontScale="92500"/>
          </a:bodyPr>
          <a:lstStyle/>
          <a:p>
            <a:pPr>
              <a:defRPr/>
            </a:pPr>
            <a:r>
              <a:rPr lang="en-US" dirty="0"/>
              <a:t>Training on ESSA and Fostering Connections and how the laws work together</a:t>
            </a:r>
          </a:p>
          <a:p>
            <a:pPr>
              <a:defRPr/>
            </a:pPr>
            <a:r>
              <a:rPr lang="en-US" dirty="0"/>
              <a:t>Include school stability information in court reports; have courts inquire at hearings (are best interest decisions being made; appropriateness of current school and proximity of the living placement being considered during placement)</a:t>
            </a:r>
          </a:p>
          <a:p>
            <a:pPr>
              <a:defRPr/>
            </a:pPr>
            <a:r>
              <a:rPr lang="en-US" dirty="0"/>
              <a:t>Create tools (trainings, court rules, model orders, protocols) to support school stability and  education success, including education decision making</a:t>
            </a:r>
          </a:p>
          <a:p>
            <a:pPr>
              <a:defRPr/>
            </a:pPr>
            <a:r>
              <a:rPr lang="en-US" dirty="0"/>
              <a:t>Court data systems- tracking data; accessing education information</a:t>
            </a:r>
          </a:p>
          <a:p>
            <a:pPr>
              <a:defRPr/>
            </a:pPr>
            <a:endParaRPr lang="en-US" dirty="0"/>
          </a:p>
        </p:txBody>
      </p:sp>
      <p:sp>
        <p:nvSpPr>
          <p:cNvPr id="3" name="Title 2"/>
          <p:cNvSpPr>
            <a:spLocks noGrp="1"/>
          </p:cNvSpPr>
          <p:nvPr>
            <p:ph type="title"/>
          </p:nvPr>
        </p:nvSpPr>
        <p:spPr/>
        <p:txBody>
          <a:bodyPr>
            <a:normAutofit/>
          </a:bodyPr>
          <a:lstStyle/>
          <a:p>
            <a:pPr>
              <a:defRPr/>
            </a:pPr>
            <a:r>
              <a:rPr lang="en-US" dirty="0"/>
              <a:t>Next Steps for Courts and Legal Advocates</a:t>
            </a:r>
          </a:p>
        </p:txBody>
      </p:sp>
    </p:spTree>
    <p:extLst>
      <p:ext uri="{BB962C8B-B14F-4D97-AF65-F5344CB8AC3E}">
        <p14:creationId xmlns:p14="http://schemas.microsoft.com/office/powerpoint/2010/main" val="41876300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		</a:t>
            </a:r>
          </a:p>
        </p:txBody>
      </p:sp>
      <p:sp>
        <p:nvSpPr>
          <p:cNvPr id="3" name="Content Placeholder 2"/>
          <p:cNvSpPr>
            <a:spLocks noGrp="1"/>
          </p:cNvSpPr>
          <p:nvPr>
            <p:ph idx="1"/>
          </p:nvPr>
        </p:nvSpPr>
        <p:spPr/>
        <p:txBody>
          <a:bodyPr/>
          <a:lstStyle/>
          <a:p>
            <a:r>
              <a:rPr lang="en-US" dirty="0"/>
              <a:t>Blueprint for Change </a:t>
            </a:r>
          </a:p>
          <a:p>
            <a:pPr marL="457200" lvl="1" indent="0">
              <a:buNone/>
            </a:pPr>
            <a:r>
              <a:rPr lang="en-US" dirty="0">
                <a:hlinkClick r:id="rId2"/>
              </a:rPr>
              <a:t>http://fostercareandeducation.org/AreasofFocus/BlueprintforChange.aspx</a:t>
            </a:r>
            <a:endParaRPr lang="en-US" dirty="0"/>
          </a:p>
          <a:p>
            <a:r>
              <a:rPr lang="en-US" dirty="0"/>
              <a:t>Judicial </a:t>
            </a:r>
            <a:r>
              <a:rPr lang="en-US" dirty="0" err="1"/>
              <a:t>Benchcard</a:t>
            </a:r>
            <a:endParaRPr lang="en-US" dirty="0"/>
          </a:p>
          <a:p>
            <a:r>
              <a:rPr lang="en-US" dirty="0"/>
              <a:t>Legal Center Listserv</a:t>
            </a:r>
          </a:p>
          <a:p>
            <a:pPr marL="457200" lvl="1" indent="0">
              <a:buNone/>
            </a:pPr>
            <a:r>
              <a:rPr lang="en-US" dirty="0">
                <a:hlinkClick r:id="rId3"/>
              </a:rPr>
              <a:t>ccleducation@americanbar.org</a:t>
            </a:r>
            <a:r>
              <a:rPr lang="en-US" dirty="0"/>
              <a:t> </a:t>
            </a:r>
          </a:p>
          <a:p>
            <a:pPr marL="0" indent="0">
              <a:buNone/>
            </a:pPr>
            <a:r>
              <a:rPr lang="en-US" dirty="0"/>
              <a:t> </a:t>
            </a:r>
          </a:p>
          <a:p>
            <a:endParaRPr lang="en-US" dirty="0"/>
          </a:p>
        </p:txBody>
      </p:sp>
    </p:spTree>
    <p:extLst>
      <p:ext uri="{BB962C8B-B14F-4D97-AF65-F5344CB8AC3E}">
        <p14:creationId xmlns:p14="http://schemas.microsoft.com/office/powerpoint/2010/main" val="13013816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Judicial </a:t>
            </a:r>
            <a:r>
              <a:rPr lang="en-US" dirty="0" err="1"/>
              <a:t>Benchcard</a:t>
            </a:r>
            <a:r>
              <a:rPr lang="en-US" dirty="0"/>
              <a:t> </a:t>
            </a:r>
          </a:p>
        </p:txBody>
      </p:sp>
      <p:sp>
        <p:nvSpPr>
          <p:cNvPr id="3" name="Content Placeholder 2"/>
          <p:cNvSpPr>
            <a:spLocks noGrp="1"/>
          </p:cNvSpPr>
          <p:nvPr>
            <p:ph idx="1"/>
          </p:nvPr>
        </p:nvSpPr>
        <p:spPr/>
        <p:txBody>
          <a:bodyPr numCol="2"/>
          <a:lstStyle/>
          <a:p>
            <a:pPr>
              <a:spcBef>
                <a:spcPts val="600"/>
              </a:spcBef>
              <a:buFont typeface="+mj-lt"/>
              <a:buAutoNum type="arabicPeriod"/>
              <a:defRPr/>
            </a:pPr>
            <a:r>
              <a:rPr lang="en-US" sz="2400" i="1" dirty="0"/>
              <a:t>Current Education Status Documented?</a:t>
            </a:r>
          </a:p>
          <a:p>
            <a:pPr>
              <a:spcBef>
                <a:spcPts val="600"/>
              </a:spcBef>
              <a:buFont typeface="+mj-lt"/>
              <a:buAutoNum type="arabicPeriod"/>
              <a:defRPr/>
            </a:pPr>
            <a:r>
              <a:rPr lang="en-US" sz="2400" i="1" dirty="0"/>
              <a:t>School Stability Since Last Hearing?</a:t>
            </a:r>
          </a:p>
          <a:p>
            <a:pPr>
              <a:spcBef>
                <a:spcPts val="600"/>
              </a:spcBef>
              <a:buFont typeface="+mj-lt"/>
              <a:buAutoNum type="arabicPeriod"/>
              <a:defRPr/>
            </a:pPr>
            <a:r>
              <a:rPr lang="en-US" sz="2400" dirty="0"/>
              <a:t>Educational History Documented?</a:t>
            </a:r>
          </a:p>
          <a:p>
            <a:pPr>
              <a:spcBef>
                <a:spcPts val="600"/>
              </a:spcBef>
              <a:buFont typeface="+mj-lt"/>
              <a:buAutoNum type="arabicPeriod"/>
              <a:defRPr/>
            </a:pPr>
            <a:r>
              <a:rPr lang="en-US" sz="2400" i="1" dirty="0"/>
              <a:t>School Records Accessed as Needed?</a:t>
            </a:r>
          </a:p>
          <a:p>
            <a:pPr>
              <a:spcBef>
                <a:spcPts val="600"/>
              </a:spcBef>
              <a:buFont typeface="+mj-lt"/>
              <a:buAutoNum type="arabicPeriod"/>
              <a:defRPr/>
            </a:pPr>
            <a:r>
              <a:rPr lang="en-US" sz="2400" dirty="0"/>
              <a:t>Regular Attendance?</a:t>
            </a:r>
          </a:p>
          <a:p>
            <a:pPr>
              <a:spcBef>
                <a:spcPts val="600"/>
              </a:spcBef>
              <a:buFont typeface="+mj-lt"/>
              <a:buAutoNum type="arabicPeriod"/>
              <a:defRPr/>
            </a:pPr>
            <a:r>
              <a:rPr lang="en-US" sz="2400" dirty="0"/>
              <a:t>Good School Performance?</a:t>
            </a:r>
          </a:p>
          <a:p>
            <a:pPr>
              <a:spcBef>
                <a:spcPts val="600"/>
              </a:spcBef>
              <a:buFont typeface="+mj-lt"/>
              <a:buAutoNum type="arabicPeriod"/>
              <a:defRPr/>
            </a:pPr>
            <a:r>
              <a:rPr lang="en-US" sz="2400" dirty="0"/>
              <a:t>Meaningful School Participation?</a:t>
            </a:r>
          </a:p>
          <a:p>
            <a:pPr>
              <a:spcBef>
                <a:spcPts val="600"/>
              </a:spcBef>
              <a:buFont typeface="+mj-lt"/>
              <a:buAutoNum type="arabicPeriod"/>
              <a:defRPr/>
            </a:pPr>
            <a:r>
              <a:rPr lang="en-US" sz="2400" i="1" dirty="0"/>
              <a:t>Needs Addressed for Special Education/504 Evaluation, Identification, and Supports, if applicable? </a:t>
            </a:r>
          </a:p>
          <a:p>
            <a:pPr>
              <a:spcBef>
                <a:spcPts val="600"/>
              </a:spcBef>
              <a:buFont typeface="+mj-lt"/>
              <a:buAutoNum type="arabicPeriod"/>
              <a:defRPr/>
            </a:pPr>
            <a:endParaRPr lang="en-US" sz="2400" dirty="0"/>
          </a:p>
          <a:p>
            <a:pPr>
              <a:spcBef>
                <a:spcPts val="600"/>
              </a:spcBef>
              <a:buFont typeface="+mj-lt"/>
              <a:buAutoNum type="arabicPeriod"/>
              <a:defRPr/>
            </a:pPr>
            <a:endParaRPr lang="en-US" sz="2400" dirty="0"/>
          </a:p>
          <a:p>
            <a:pPr>
              <a:spcBef>
                <a:spcPts val="600"/>
              </a:spcBef>
              <a:buFont typeface="+mj-lt"/>
              <a:buAutoNum type="arabicPeriod"/>
              <a:defRPr/>
            </a:pPr>
            <a:r>
              <a:rPr lang="en-US" sz="2400" dirty="0"/>
              <a:t>Clean Disciplinary Record?</a:t>
            </a:r>
          </a:p>
          <a:p>
            <a:pPr>
              <a:spcBef>
                <a:spcPts val="600"/>
              </a:spcBef>
              <a:buFont typeface="+mj-lt"/>
              <a:buAutoNum type="arabicPeriod"/>
              <a:defRPr/>
            </a:pPr>
            <a:r>
              <a:rPr lang="en-US" sz="2400" dirty="0"/>
              <a:t>Post High School Education Plans (by Age 14)?</a:t>
            </a:r>
          </a:p>
          <a:p>
            <a:pPr>
              <a:spcBef>
                <a:spcPts val="600"/>
              </a:spcBef>
              <a:buFont typeface="+mj-lt"/>
              <a:buAutoNum type="arabicPeriod"/>
              <a:defRPr/>
            </a:pPr>
            <a:r>
              <a:rPr lang="en-US" sz="2400" dirty="0"/>
              <a:t>A Voice in Education Decisions and Planning?</a:t>
            </a:r>
          </a:p>
          <a:p>
            <a:pPr>
              <a:spcBef>
                <a:spcPts val="600"/>
              </a:spcBef>
              <a:buFont typeface="+mj-lt"/>
              <a:buAutoNum type="arabicPeriod"/>
              <a:defRPr/>
            </a:pPr>
            <a:r>
              <a:rPr lang="en-US" sz="2400" dirty="0"/>
              <a:t>Adult(s) Involved as an Education Advocate?</a:t>
            </a:r>
          </a:p>
          <a:p>
            <a:pPr>
              <a:spcBef>
                <a:spcPts val="600"/>
              </a:spcBef>
              <a:buFont typeface="+mj-lt"/>
              <a:buAutoNum type="arabicPeriod"/>
              <a:defRPr/>
            </a:pPr>
            <a:r>
              <a:rPr lang="en-US" sz="2400" dirty="0"/>
              <a:t>A Clearly Defined Education Decision Maker?</a:t>
            </a:r>
          </a:p>
          <a:p>
            <a:pPr>
              <a:spcBef>
                <a:spcPts val="600"/>
              </a:spcBef>
              <a:buFont typeface="+mj-lt"/>
              <a:buAutoNum type="arabicPeriod"/>
              <a:defRPr/>
            </a:pPr>
            <a:r>
              <a:rPr lang="en-US" sz="2400" dirty="0"/>
              <a:t>Clear Recommendations by the Parties, and Findings by the Court?</a:t>
            </a:r>
          </a:p>
          <a:p>
            <a:endParaRPr lang="en-US" dirty="0"/>
          </a:p>
        </p:txBody>
      </p:sp>
    </p:spTree>
    <p:extLst>
      <p:ext uri="{BB962C8B-B14F-4D97-AF65-F5344CB8AC3E}">
        <p14:creationId xmlns:p14="http://schemas.microsoft.com/office/powerpoint/2010/main" val="2809335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r>
              <a:rPr lang="en-US" altLang="en-US" dirty="0"/>
              <a:t>Contact Us</a:t>
            </a:r>
          </a:p>
        </p:txBody>
      </p:sp>
      <p:pic>
        <p:nvPicPr>
          <p:cNvPr id="100355"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9169401" y="115095"/>
            <a:ext cx="2600325" cy="2600325"/>
          </a:xfrm>
        </p:spPr>
      </p:pic>
      <p:sp>
        <p:nvSpPr>
          <p:cNvPr id="100356" name="Content Placeholder 3"/>
          <p:cNvSpPr>
            <a:spLocks noGrp="1"/>
          </p:cNvSpPr>
          <p:nvPr>
            <p:ph sz="half" idx="2"/>
          </p:nvPr>
        </p:nvSpPr>
        <p:spPr>
          <a:xfrm>
            <a:off x="360219" y="1417639"/>
            <a:ext cx="9826770" cy="5287961"/>
          </a:xfrm>
        </p:spPr>
        <p:txBody>
          <a:bodyPr/>
          <a:lstStyle/>
          <a:p>
            <a:pPr marL="0" indent="0" algn="ctr">
              <a:buNone/>
            </a:pPr>
            <a:endParaRPr lang="en-US" altLang="en-US" sz="2400" b="1" dirty="0"/>
          </a:p>
          <a:p>
            <a:pPr marL="0" indent="0" algn="ctr">
              <a:buNone/>
            </a:pPr>
            <a:endParaRPr lang="en-US" altLang="en-US" sz="2400" b="1" dirty="0"/>
          </a:p>
          <a:p>
            <a:pPr marL="0" indent="0" algn="ctr">
              <a:buNone/>
            </a:pPr>
            <a:endParaRPr lang="en-US" altLang="en-US" sz="2400" b="1" dirty="0"/>
          </a:p>
          <a:p>
            <a:pPr marL="0" indent="0" algn="ctr">
              <a:buNone/>
            </a:pPr>
            <a:r>
              <a:rPr lang="en-US" altLang="en-US" sz="2400" b="1" dirty="0"/>
              <a:t>Emily Peeler</a:t>
            </a:r>
          </a:p>
          <a:p>
            <a:pPr marL="0" indent="0" algn="ctr">
              <a:buNone/>
            </a:pPr>
            <a:r>
              <a:rPr lang="en-US" altLang="en-US" sz="2400" dirty="0"/>
              <a:t>American Bar Association, Center on Children and the Law</a:t>
            </a:r>
          </a:p>
          <a:p>
            <a:pPr marL="0" indent="0" algn="ctr">
              <a:buNone/>
            </a:pPr>
            <a:r>
              <a:rPr lang="en-US" altLang="en-US" sz="2400" dirty="0"/>
              <a:t>Legal Center for Foster Care and Education </a:t>
            </a:r>
          </a:p>
          <a:p>
            <a:pPr marL="0" indent="0" algn="ctr">
              <a:buNone/>
            </a:pPr>
            <a:r>
              <a:rPr lang="en-US" altLang="en-US" sz="2400" dirty="0">
                <a:hlinkClick r:id="rId4"/>
              </a:rPr>
              <a:t>emily.peeler@americanbar.org</a:t>
            </a:r>
            <a:endParaRPr lang="en-US" altLang="en-US" sz="2400" dirty="0"/>
          </a:p>
          <a:p>
            <a:pPr marL="0" indent="0" algn="ctr">
              <a:buNone/>
            </a:pPr>
            <a:endParaRPr lang="en-US" altLang="en-US" sz="2400" b="1" dirty="0"/>
          </a:p>
          <a:p>
            <a:pPr marL="0" indent="0" algn="ctr">
              <a:buNone/>
            </a:pPr>
            <a:endParaRPr lang="en-US" altLang="en-US" sz="2400" b="1" dirty="0"/>
          </a:p>
          <a:p>
            <a:pPr marL="0" indent="0">
              <a:buNone/>
            </a:pPr>
            <a:endParaRPr lang="en-US" altLang="en-US" sz="2400" dirty="0"/>
          </a:p>
          <a:p>
            <a:pPr marL="0" indent="0">
              <a:buNone/>
            </a:pPr>
            <a:endParaRPr lang="en-US" altLang="en-US" sz="2400" b="1" dirty="0"/>
          </a:p>
        </p:txBody>
      </p:sp>
      <p:sp>
        <p:nvSpPr>
          <p:cNvPr id="2" name="TextBox 1"/>
          <p:cNvSpPr txBox="1"/>
          <p:nvPr/>
        </p:nvSpPr>
        <p:spPr>
          <a:xfrm>
            <a:off x="6553200" y="2819401"/>
            <a:ext cx="3810000" cy="646113"/>
          </a:xfrm>
          <a:prstGeom prst="rect">
            <a:avLst/>
          </a:prstGeom>
          <a:noFill/>
        </p:spPr>
        <p:txBody>
          <a:bodyPr>
            <a:spAutoFit/>
          </a:bodyPr>
          <a:lstStyle/>
          <a:p>
            <a:pPr>
              <a:defRPr/>
            </a:pPr>
            <a:endParaRPr lang="en-US" dirty="0">
              <a:latin typeface="Arial" charset="0"/>
              <a:cs typeface="Arial" charset="0"/>
            </a:endParaRPr>
          </a:p>
          <a:p>
            <a:pPr marL="285750" indent="-285750">
              <a:buFont typeface="Arial" panose="020B0604020202020204" pitchFamily="34" charset="0"/>
              <a:buChar char="•"/>
              <a:defRPr/>
            </a:pPr>
            <a:endParaRPr lang="en-US" dirty="0">
              <a:latin typeface="Arial" charset="0"/>
              <a:cs typeface="Arial" charset="0"/>
            </a:endParaRPr>
          </a:p>
        </p:txBody>
      </p:sp>
    </p:spTree>
    <p:extLst>
      <p:ext uri="{BB962C8B-B14F-4D97-AF65-F5344CB8AC3E}">
        <p14:creationId xmlns:p14="http://schemas.microsoft.com/office/powerpoint/2010/main" val="3888598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http://aba.infotectdesign.com/portals/0/Images/aba_logo.fw.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0777" y="5157788"/>
            <a:ext cx="1947863"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7" name="Picture 10" descr="http://aba.infotectdesign.com/portals/0/Images/jlc_logo.fw.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8962" y="5222876"/>
            <a:ext cx="3241675" cy="138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8" name="Picture 12" descr="http://aba.infotectdesign.com/portals/0/Images/elc_logo.fw.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2813" y="5157788"/>
            <a:ext cx="25146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Title 3"/>
          <p:cNvSpPr>
            <a:spLocks noGrp="1"/>
          </p:cNvSpPr>
          <p:nvPr>
            <p:ph type="title"/>
          </p:nvPr>
        </p:nvSpPr>
        <p:spPr>
          <a:xfrm>
            <a:off x="1981200" y="1719264"/>
            <a:ext cx="8077200" cy="566737"/>
          </a:xfrm>
        </p:spPr>
        <p:txBody>
          <a:bodyPr/>
          <a:lstStyle/>
          <a:p>
            <a:pPr algn="ctr"/>
            <a:r>
              <a:rPr lang="en-US" altLang="en-US" sz="2800" b="1" dirty="0"/>
              <a:t>WWW.FOSTERCAREANDEDUCATION.ORG</a:t>
            </a:r>
          </a:p>
        </p:txBody>
      </p:sp>
      <p:pic>
        <p:nvPicPr>
          <p:cNvPr id="3687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152400"/>
            <a:ext cx="7513638"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71" name="TextBox 1"/>
          <p:cNvSpPr txBox="1">
            <a:spLocks noChangeArrowheads="1"/>
          </p:cNvSpPr>
          <p:nvPr/>
        </p:nvSpPr>
        <p:spPr bwMode="auto">
          <a:xfrm>
            <a:off x="1828800" y="2633664"/>
            <a:ext cx="83820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Garamond" panose="02020404030301010803" pitchFamily="18"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Garamond" panose="02020404030301010803" pitchFamily="18"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Garamond" panose="02020404030301010803" pitchFamily="18" charset="0"/>
              </a:defRPr>
            </a:lvl3pPr>
            <a:lvl4pPr marL="1600200" indent="-228600">
              <a:spcBef>
                <a:spcPct val="20000"/>
              </a:spcBef>
              <a:buClr>
                <a:schemeClr val="bg2"/>
              </a:buClr>
              <a:buFont typeface="Wingdings" panose="05000000000000000000" pitchFamily="2" charset="2"/>
              <a:buChar char="§"/>
              <a:defRPr>
                <a:solidFill>
                  <a:schemeClr val="tx1"/>
                </a:solidFill>
                <a:latin typeface="Garamond" panose="02020404030301010803" pitchFamily="18"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Garamond" panose="02020404030301010803" pitchFamily="18" charset="0"/>
              </a:defRPr>
            </a:lvl9pPr>
          </a:lstStyle>
          <a:p>
            <a:pPr lvl="1" eaLnBrk="1" hangingPunct="1">
              <a:spcBef>
                <a:spcPct val="0"/>
              </a:spcBef>
              <a:buClrTx/>
              <a:buSzTx/>
              <a:buFont typeface="Wingdings" panose="05000000000000000000" pitchFamily="2" charset="2"/>
              <a:buChar char="Ø"/>
            </a:pPr>
            <a:r>
              <a:rPr lang="en-US" altLang="en-US" sz="1800" dirty="0">
                <a:latin typeface="Arial" panose="020B0604020202020204" pitchFamily="34" charset="0"/>
              </a:rPr>
              <a:t>Listserv, Training Materials, Webinars, Factsheets and Issue Briefs</a:t>
            </a:r>
          </a:p>
          <a:p>
            <a:pPr lvl="1" eaLnBrk="1" hangingPunct="1">
              <a:spcBef>
                <a:spcPct val="0"/>
              </a:spcBef>
              <a:buClrTx/>
              <a:buSzTx/>
              <a:buFont typeface="Wingdings" panose="05000000000000000000" pitchFamily="2" charset="2"/>
              <a:buChar char="Ø"/>
            </a:pPr>
            <a:endParaRPr lang="en-US" altLang="en-US" sz="1800" dirty="0">
              <a:latin typeface="Arial" panose="020B0604020202020204" pitchFamily="34" charset="0"/>
            </a:endParaRPr>
          </a:p>
          <a:p>
            <a:pPr lvl="1" eaLnBrk="1" hangingPunct="1">
              <a:spcBef>
                <a:spcPct val="0"/>
              </a:spcBef>
              <a:buClrTx/>
              <a:buSzTx/>
              <a:buFont typeface="Wingdings" panose="05000000000000000000" pitchFamily="2" charset="2"/>
              <a:buChar char="Ø"/>
            </a:pPr>
            <a:r>
              <a:rPr lang="en-US" altLang="en-US" sz="1800" dirty="0">
                <a:latin typeface="Arial" panose="020B0604020202020204" pitchFamily="34" charset="0"/>
              </a:rPr>
              <a:t>Searchable Database (includes state laws &amp; policies)</a:t>
            </a:r>
          </a:p>
          <a:p>
            <a:pPr lvl="1" eaLnBrk="1" hangingPunct="1">
              <a:spcBef>
                <a:spcPct val="0"/>
              </a:spcBef>
              <a:buClrTx/>
              <a:buSzTx/>
              <a:buFont typeface="Wingdings" panose="05000000000000000000" pitchFamily="2" charset="2"/>
              <a:buChar char="Ø"/>
            </a:pPr>
            <a:endParaRPr lang="en-US" altLang="en-US" sz="1800" dirty="0">
              <a:latin typeface="Arial" panose="020B0604020202020204" pitchFamily="34" charset="0"/>
            </a:endParaRPr>
          </a:p>
          <a:p>
            <a:pPr lvl="1" eaLnBrk="1" hangingPunct="1">
              <a:spcBef>
                <a:spcPct val="0"/>
              </a:spcBef>
              <a:buClrTx/>
              <a:buSzTx/>
              <a:buFont typeface="Wingdings" panose="05000000000000000000" pitchFamily="2" charset="2"/>
              <a:buChar char="Ø"/>
            </a:pPr>
            <a:r>
              <a:rPr lang="en-US" altLang="en-US" sz="1800" dirty="0">
                <a:latin typeface="Arial" panose="020B0604020202020204" pitchFamily="34" charset="0"/>
              </a:rPr>
              <a:t>Facilitate Networks: National Working Group/Education Advisory Group</a:t>
            </a:r>
          </a:p>
          <a:p>
            <a:pPr lvl="1" eaLnBrk="1" hangingPunct="1">
              <a:spcBef>
                <a:spcPct val="0"/>
              </a:spcBef>
              <a:buClrTx/>
              <a:buSzTx/>
              <a:buFont typeface="Wingdings" panose="05000000000000000000" pitchFamily="2" charset="2"/>
              <a:buChar char="Ø"/>
            </a:pPr>
            <a:endParaRPr lang="en-US" altLang="en-US" sz="1800" dirty="0">
              <a:latin typeface="Arial" panose="020B0604020202020204" pitchFamily="34" charset="0"/>
            </a:endParaRPr>
          </a:p>
          <a:p>
            <a:pPr lvl="1" eaLnBrk="1" hangingPunct="1">
              <a:spcBef>
                <a:spcPct val="0"/>
              </a:spcBef>
              <a:buClrTx/>
              <a:buSzTx/>
              <a:buFont typeface="Wingdings" panose="05000000000000000000" pitchFamily="2" charset="2"/>
              <a:buChar char="Ø"/>
            </a:pPr>
            <a:r>
              <a:rPr lang="en-US" altLang="en-US" sz="1800" dirty="0">
                <a:latin typeface="Arial" panose="020B0604020202020204" pitchFamily="34" charset="0"/>
              </a:rPr>
              <a:t>Provide state and local technical assistance and support</a:t>
            </a:r>
          </a:p>
          <a:p>
            <a:pPr>
              <a:spcBef>
                <a:spcPct val="0"/>
              </a:spcBef>
              <a:buClrTx/>
              <a:buSzTx/>
              <a:buFontTx/>
              <a:buNone/>
            </a:pPr>
            <a:endParaRPr lang="en-US" altLang="en-US" sz="1800" dirty="0">
              <a:latin typeface="Arial" panose="020B0604020202020204" pitchFamily="34" charset="0"/>
            </a:endParaRPr>
          </a:p>
        </p:txBody>
      </p:sp>
    </p:spTree>
    <p:extLst>
      <p:ext uri="{BB962C8B-B14F-4D97-AF65-F5344CB8AC3E}">
        <p14:creationId xmlns:p14="http://schemas.microsoft.com/office/powerpoint/2010/main" val="2260283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Education Barriers Experienced by Children in Foster Care</a:t>
            </a:r>
          </a:p>
        </p:txBody>
      </p:sp>
      <p:sp>
        <p:nvSpPr>
          <p:cNvPr id="36867" name="Content Placeholder 2"/>
          <p:cNvSpPr>
            <a:spLocks noGrp="1"/>
          </p:cNvSpPr>
          <p:nvPr>
            <p:ph idx="1"/>
          </p:nvPr>
        </p:nvSpPr>
        <p:spPr/>
        <p:txBody>
          <a:bodyPr/>
          <a:lstStyle/>
          <a:p>
            <a:r>
              <a:rPr lang="en-US" altLang="en-US" dirty="0"/>
              <a:t>Lack of placement stability = school instability </a:t>
            </a:r>
          </a:p>
          <a:p>
            <a:r>
              <a:rPr lang="en-US" altLang="en-US" dirty="0"/>
              <a:t>Delayed enrollment </a:t>
            </a:r>
          </a:p>
          <a:p>
            <a:r>
              <a:rPr lang="en-US" altLang="en-US" dirty="0"/>
              <a:t>Credit transfer issues &amp; graduation requirements</a:t>
            </a:r>
          </a:p>
          <a:p>
            <a:r>
              <a:rPr lang="en-US" altLang="en-US" dirty="0"/>
              <a:t>Children with special education needs are not identified or fail to receive services  </a:t>
            </a:r>
          </a:p>
          <a:p>
            <a:r>
              <a:rPr lang="en-US" altLang="en-US" dirty="0"/>
              <a:t>Disproportionate rates of suspension and expulsion</a:t>
            </a:r>
          </a:p>
          <a:p>
            <a:r>
              <a:rPr lang="en-US" altLang="en-US" dirty="0"/>
              <a:t>Over-representation in alternative education programs</a:t>
            </a:r>
          </a:p>
          <a:p>
            <a:r>
              <a:rPr lang="en-US" altLang="en-US" dirty="0"/>
              <a:t>Inferior on-site educational programs</a:t>
            </a:r>
          </a:p>
          <a:p>
            <a:endParaRPr lang="en-US" altLang="en-US" dirty="0"/>
          </a:p>
        </p:txBody>
      </p:sp>
    </p:spTree>
    <p:extLst>
      <p:ext uri="{BB962C8B-B14F-4D97-AF65-F5344CB8AC3E}">
        <p14:creationId xmlns:p14="http://schemas.microsoft.com/office/powerpoint/2010/main" val="21678900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6867">
                                            <p:txEl>
                                              <p:pRg st="5" end="5"/>
                                            </p:txEl>
                                          </p:spTgt>
                                        </p:tgtEl>
                                        <p:attrNameLst>
                                          <p:attrName>style.visibility</p:attrName>
                                        </p:attrNameLst>
                                      </p:cBhvr>
                                      <p:to>
                                        <p:strVal val="visible"/>
                                      </p:to>
                                    </p:set>
                                    <p:animEffect transition="in" filter="fade">
                                      <p:cBhvr>
                                        <p:cTn id="32" dur="1000"/>
                                        <p:tgtEl>
                                          <p:spTgt spid="36867">
                                            <p:txEl>
                                              <p:pRg st="5" end="5"/>
                                            </p:txEl>
                                          </p:spTgt>
                                        </p:tgtEl>
                                      </p:cBhvr>
                                    </p:animEffect>
                                    <p:anim calcmode="lin" valueType="num">
                                      <p:cBhvr>
                                        <p:cTn id="33" dur="1000" fill="hold"/>
                                        <p:tgtEl>
                                          <p:spTgt spid="36867">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6867">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6867">
                                            <p:txEl>
                                              <p:pRg st="6" end="6"/>
                                            </p:txEl>
                                          </p:spTgt>
                                        </p:tgtEl>
                                        <p:attrNameLst>
                                          <p:attrName>style.visibility</p:attrName>
                                        </p:attrNameLst>
                                      </p:cBhvr>
                                      <p:to>
                                        <p:strVal val="visible"/>
                                      </p:to>
                                    </p:set>
                                    <p:animEffect transition="in" filter="fade">
                                      <p:cBhvr>
                                        <p:cTn id="37" dur="1000"/>
                                        <p:tgtEl>
                                          <p:spTgt spid="36867">
                                            <p:txEl>
                                              <p:pRg st="6" end="6"/>
                                            </p:txEl>
                                          </p:spTgt>
                                        </p:tgtEl>
                                      </p:cBhvr>
                                    </p:animEffect>
                                    <p:anim calcmode="lin" valueType="num">
                                      <p:cBhvr>
                                        <p:cTn id="38" dur="1000" fill="hold"/>
                                        <p:tgtEl>
                                          <p:spTgt spid="36867">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686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ChangeArrowheads="1"/>
          </p:cNvSpPr>
          <p:nvPr/>
        </p:nvSpPr>
        <p:spPr bwMode="auto">
          <a:xfrm>
            <a:off x="6680200" y="2135189"/>
            <a:ext cx="337820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Garamond" panose="02020404030301010803" pitchFamily="18"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Garamond" panose="02020404030301010803" pitchFamily="18"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Garamond" panose="02020404030301010803" pitchFamily="18" charset="0"/>
              </a:defRPr>
            </a:lvl3pPr>
            <a:lvl4pPr marL="1600200" indent="-228600">
              <a:spcBef>
                <a:spcPct val="20000"/>
              </a:spcBef>
              <a:buClr>
                <a:schemeClr val="bg2"/>
              </a:buClr>
              <a:buFont typeface="Wingdings" panose="05000000000000000000" pitchFamily="2" charset="2"/>
              <a:buChar char="§"/>
              <a:defRPr>
                <a:solidFill>
                  <a:schemeClr val="tx1"/>
                </a:solidFill>
                <a:latin typeface="Garamond" panose="02020404030301010803" pitchFamily="18"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Garamond" panose="02020404030301010803" pitchFamily="18" charset="0"/>
              </a:defRPr>
            </a:lvl9pPr>
          </a:lstStyle>
          <a:p>
            <a:pPr eaLnBrk="1" hangingPunct="1">
              <a:lnSpc>
                <a:spcPct val="90000"/>
              </a:lnSpc>
              <a:spcBef>
                <a:spcPct val="0"/>
              </a:spcBef>
              <a:buClrTx/>
              <a:buSzTx/>
              <a:buFont typeface="Wingdings" panose="05000000000000000000" pitchFamily="2" charset="2"/>
              <a:buNone/>
            </a:pPr>
            <a:r>
              <a:rPr lang="en-US" altLang="en-US" sz="2100">
                <a:solidFill>
                  <a:srgbClr val="000000"/>
                </a:solidFill>
                <a:latin typeface="Calibri" panose="020F0502020204030204" pitchFamily="34" charset="0"/>
                <a:ea typeface="ＭＳ Ｐゴシック" panose="020B0600070205080204" pitchFamily="34" charset="-128"/>
              </a:rPr>
              <a:t>National Working Group on Foster Care and Education</a:t>
            </a:r>
          </a:p>
          <a:p>
            <a:pPr eaLnBrk="1" hangingPunct="1">
              <a:lnSpc>
                <a:spcPct val="90000"/>
              </a:lnSpc>
              <a:spcBef>
                <a:spcPct val="0"/>
              </a:spcBef>
              <a:buClrTx/>
              <a:buSzTx/>
              <a:buFont typeface="Wingdings" panose="05000000000000000000" pitchFamily="2" charset="2"/>
              <a:buNone/>
            </a:pPr>
            <a:r>
              <a:rPr lang="en-US" altLang="en-US" sz="2100">
                <a:solidFill>
                  <a:srgbClr val="000000"/>
                </a:solidFill>
                <a:latin typeface="Calibri" panose="020F0502020204030204" pitchFamily="34" charset="0"/>
                <a:ea typeface="ＭＳ Ｐゴシック" panose="020B0600070205080204" pitchFamily="34" charset="-128"/>
              </a:rPr>
              <a:t>(2014)</a:t>
            </a:r>
          </a:p>
          <a:p>
            <a:pPr eaLnBrk="1" hangingPunct="1">
              <a:lnSpc>
                <a:spcPct val="90000"/>
              </a:lnSpc>
              <a:spcBef>
                <a:spcPct val="0"/>
              </a:spcBef>
              <a:buClrTx/>
              <a:buSzTx/>
              <a:buFont typeface="Wingdings" panose="05000000000000000000" pitchFamily="2" charset="2"/>
              <a:buNone/>
            </a:pPr>
            <a:r>
              <a:rPr lang="en-US" altLang="en-US" sz="2100">
                <a:solidFill>
                  <a:srgbClr val="000000"/>
                </a:solidFill>
                <a:latin typeface="Calibri" panose="020F0502020204030204" pitchFamily="34" charset="0"/>
                <a:ea typeface="ＭＳ Ｐゴシック" panose="020B0600070205080204" pitchFamily="34" charset="-128"/>
                <a:hlinkClick r:id="rId3"/>
              </a:rPr>
              <a:t>http://www.fostercareandeducation.org/Database.aspx?EntryId=1937&amp;Command=Core_Download&amp;method=inline</a:t>
            </a:r>
            <a:endParaRPr lang="en-US" altLang="en-US" sz="2100">
              <a:solidFill>
                <a:srgbClr val="000000"/>
              </a:solidFill>
              <a:latin typeface="Calibri" panose="020F0502020204030204" pitchFamily="34" charset="0"/>
              <a:ea typeface="ＭＳ Ｐゴシック" panose="020B0600070205080204" pitchFamily="34" charset="-128"/>
            </a:endParaRPr>
          </a:p>
          <a:p>
            <a:pPr eaLnBrk="1" hangingPunct="1">
              <a:lnSpc>
                <a:spcPct val="90000"/>
              </a:lnSpc>
              <a:spcBef>
                <a:spcPct val="0"/>
              </a:spcBef>
              <a:buClrTx/>
              <a:buSzTx/>
              <a:buFont typeface="Wingdings" panose="05000000000000000000" pitchFamily="2" charset="2"/>
              <a:buNone/>
            </a:pPr>
            <a:endParaRPr lang="en-US" altLang="en-US" sz="2100">
              <a:solidFill>
                <a:srgbClr val="000000"/>
              </a:solidFill>
              <a:latin typeface="Calibri" panose="020F0502020204030204" pitchFamily="34" charset="0"/>
              <a:ea typeface="ＭＳ Ｐゴシック" panose="020B0600070205080204" pitchFamily="34" charset="-128"/>
            </a:endParaRPr>
          </a:p>
          <a:p>
            <a:pPr eaLnBrk="1" hangingPunct="1">
              <a:lnSpc>
                <a:spcPct val="90000"/>
              </a:lnSpc>
              <a:spcBef>
                <a:spcPct val="0"/>
              </a:spcBef>
              <a:buClrTx/>
              <a:buSzTx/>
              <a:buFont typeface="Wingdings" panose="05000000000000000000" pitchFamily="2" charset="2"/>
              <a:buNone/>
            </a:pPr>
            <a:endParaRPr lang="en-US" altLang="en-US" sz="2100">
              <a:solidFill>
                <a:srgbClr val="000000"/>
              </a:solidFill>
              <a:latin typeface="Calibri" panose="020F0502020204030204" pitchFamily="34" charset="0"/>
              <a:ea typeface="ＭＳ Ｐゴシック" panose="020B0600070205080204" pitchFamily="34" charset="-128"/>
            </a:endParaRPr>
          </a:p>
          <a:p>
            <a:pPr eaLnBrk="1" hangingPunct="1">
              <a:lnSpc>
                <a:spcPct val="90000"/>
              </a:lnSpc>
              <a:spcBef>
                <a:spcPct val="0"/>
              </a:spcBef>
              <a:buClrTx/>
              <a:buSzTx/>
              <a:buFont typeface="Wingdings" panose="05000000000000000000" pitchFamily="2" charset="2"/>
              <a:buNone/>
            </a:pPr>
            <a:endParaRPr lang="en-US" altLang="en-US" sz="2100">
              <a:solidFill>
                <a:srgbClr val="000000"/>
              </a:solidFill>
              <a:latin typeface="Calibri" panose="020F0502020204030204" pitchFamily="34" charset="0"/>
              <a:ea typeface="ＭＳ Ｐゴシック" panose="020B0600070205080204" pitchFamily="34" charset="-128"/>
            </a:endParaRPr>
          </a:p>
        </p:txBody>
      </p:sp>
      <p:pic>
        <p:nvPicPr>
          <p:cNvPr id="4096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470025"/>
            <a:ext cx="4495800" cy="542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4" name="Title 5"/>
          <p:cNvSpPr>
            <a:spLocks noGrp="1"/>
          </p:cNvSpPr>
          <p:nvPr>
            <p:ph type="title"/>
          </p:nvPr>
        </p:nvSpPr>
        <p:spPr>
          <a:xfrm>
            <a:off x="3067050" y="234893"/>
            <a:ext cx="6172200" cy="1235132"/>
          </a:xfrm>
        </p:spPr>
        <p:txBody>
          <a:bodyPr>
            <a:normAutofit fontScale="90000"/>
          </a:bodyPr>
          <a:lstStyle/>
          <a:p>
            <a:pPr algn="ctr"/>
            <a:r>
              <a:rPr lang="en-US" altLang="en-US" dirty="0"/>
              <a:t>What the Research Shows</a:t>
            </a:r>
            <a:br>
              <a:rPr lang="en-US" altLang="en-US" dirty="0"/>
            </a:br>
            <a:endParaRPr lang="en-US" altLang="en-US" dirty="0"/>
          </a:p>
        </p:txBody>
      </p:sp>
    </p:spTree>
    <p:extLst>
      <p:ext uri="{BB962C8B-B14F-4D97-AF65-F5344CB8AC3E}">
        <p14:creationId xmlns:p14="http://schemas.microsoft.com/office/powerpoint/2010/main" val="1158386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14364"/>
            <a:ext cx="8229600" cy="909637"/>
          </a:xfrm>
        </p:spPr>
        <p:txBody>
          <a:bodyPr>
            <a:normAutofit fontScale="90000"/>
          </a:bodyPr>
          <a:lstStyle/>
          <a:p>
            <a:pPr>
              <a:defRPr/>
            </a:pPr>
            <a:r>
              <a:rPr lang="en-US" dirty="0">
                <a:latin typeface="Cambria" pitchFamily="18" charset="0"/>
              </a:rPr>
              <a:t>Fast Facts from National Datasheet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71485015"/>
              </p:ext>
            </p:extLst>
          </p:nvPr>
        </p:nvGraphicFramePr>
        <p:xfrm>
          <a:off x="1828800" y="2133600"/>
          <a:ext cx="8636000" cy="2967040"/>
        </p:xfrm>
        <a:graphic>
          <a:graphicData uri="http://schemas.openxmlformats.org/drawingml/2006/table">
            <a:tbl>
              <a:tblPr firstRow="1" bandRow="1">
                <a:tableStyleId>{00A15C55-8517-42AA-B614-E9B94910E393}</a:tableStyleId>
              </a:tblPr>
              <a:tblGrid>
                <a:gridCol w="6936317">
                  <a:extLst>
                    <a:ext uri="{9D8B030D-6E8A-4147-A177-3AD203B41FA5}">
                      <a16:colId xmlns:a16="http://schemas.microsoft.com/office/drawing/2014/main" xmlns="" val="20000"/>
                    </a:ext>
                  </a:extLst>
                </a:gridCol>
                <a:gridCol w="1699683">
                  <a:extLst>
                    <a:ext uri="{9D8B030D-6E8A-4147-A177-3AD203B41FA5}">
                      <a16:colId xmlns:a16="http://schemas.microsoft.com/office/drawing/2014/main" xmlns="" val="20001"/>
                    </a:ext>
                  </a:extLst>
                </a:gridCol>
              </a:tblGrid>
              <a:tr h="370880">
                <a:tc>
                  <a:txBody>
                    <a:bodyPr/>
                    <a:lstStyle/>
                    <a:p>
                      <a:r>
                        <a:rPr lang="en-US" sz="1800" dirty="0"/>
                        <a:t>Fast Facts from national and multi-state</a:t>
                      </a:r>
                      <a:r>
                        <a:rPr lang="en-US" sz="1800" baseline="0" dirty="0"/>
                        <a:t> studies </a:t>
                      </a:r>
                      <a:endParaRPr lang="en-US" sz="1800" dirty="0"/>
                    </a:p>
                  </a:txBody>
                  <a:tcPr marT="45725" marB="45725"/>
                </a:tc>
                <a:tc>
                  <a:txBody>
                    <a:bodyPr/>
                    <a:lstStyle/>
                    <a:p>
                      <a:endParaRPr lang="en-US" sz="1800"/>
                    </a:p>
                  </a:txBody>
                  <a:tcPr marT="45725" marB="45725"/>
                </a:tc>
                <a:extLst>
                  <a:ext uri="{0D108BD9-81ED-4DB2-BD59-A6C34878D82A}">
                    <a16:rowId xmlns:a16="http://schemas.microsoft.com/office/drawing/2014/main" xmlns="" val="10000"/>
                  </a:ext>
                </a:extLst>
              </a:tr>
              <a:tr h="370880">
                <a:tc>
                  <a:txBody>
                    <a:bodyPr/>
                    <a:lstStyle/>
                    <a:p>
                      <a:r>
                        <a:rPr lang="en-US" sz="1800" dirty="0"/>
                        <a:t>Number of school</a:t>
                      </a:r>
                      <a:r>
                        <a:rPr lang="en-US" sz="1800" baseline="0" dirty="0"/>
                        <a:t> aged foster children (Sept 30, 2012) </a:t>
                      </a:r>
                      <a:endParaRPr lang="en-US" sz="1800" dirty="0"/>
                    </a:p>
                  </a:txBody>
                  <a:tcPr marT="45725" marB="45725"/>
                </a:tc>
                <a:tc>
                  <a:txBody>
                    <a:bodyPr/>
                    <a:lstStyle/>
                    <a:p>
                      <a:r>
                        <a:rPr lang="en-US" sz="1800" dirty="0"/>
                        <a:t>249,107</a:t>
                      </a:r>
                    </a:p>
                  </a:txBody>
                  <a:tcPr marT="45725" marB="45725"/>
                </a:tc>
                <a:extLst>
                  <a:ext uri="{0D108BD9-81ED-4DB2-BD59-A6C34878D82A}">
                    <a16:rowId xmlns:a16="http://schemas.microsoft.com/office/drawing/2014/main" xmlns="" val="10001"/>
                  </a:ext>
                </a:extLst>
              </a:tr>
              <a:tr h="370880">
                <a:tc>
                  <a:txBody>
                    <a:bodyPr/>
                    <a:lstStyle/>
                    <a:p>
                      <a:r>
                        <a:rPr lang="en-US" sz="1800" dirty="0"/>
                        <a:t>Average</a:t>
                      </a:r>
                      <a:r>
                        <a:rPr lang="en-US" sz="1800" baseline="0" dirty="0"/>
                        <a:t> number of living arrangements during first foster care stay</a:t>
                      </a:r>
                      <a:endParaRPr lang="en-US" sz="1800" dirty="0"/>
                    </a:p>
                  </a:txBody>
                  <a:tcPr marT="45725" marB="45725"/>
                </a:tc>
                <a:tc>
                  <a:txBody>
                    <a:bodyPr/>
                    <a:lstStyle/>
                    <a:p>
                      <a:r>
                        <a:rPr lang="en-US" sz="1800" dirty="0"/>
                        <a:t>2.8</a:t>
                      </a:r>
                    </a:p>
                  </a:txBody>
                  <a:tcPr marT="45725" marB="45725"/>
                </a:tc>
                <a:extLst>
                  <a:ext uri="{0D108BD9-81ED-4DB2-BD59-A6C34878D82A}">
                    <a16:rowId xmlns:a16="http://schemas.microsoft.com/office/drawing/2014/main" xmlns="" val="10002"/>
                  </a:ext>
                </a:extLst>
              </a:tr>
              <a:tr h="370880">
                <a:tc>
                  <a:txBody>
                    <a:bodyPr/>
                    <a:lstStyle/>
                    <a:p>
                      <a:r>
                        <a:rPr lang="en-US" sz="1800" dirty="0"/>
                        <a:t>Likelihood of being absent from school</a:t>
                      </a:r>
                    </a:p>
                  </a:txBody>
                  <a:tcPr marT="45725" marB="45725"/>
                </a:tc>
                <a:tc>
                  <a:txBody>
                    <a:bodyPr/>
                    <a:lstStyle/>
                    <a:p>
                      <a:r>
                        <a:rPr lang="en-US" sz="1800" dirty="0"/>
                        <a:t>2x higher</a:t>
                      </a:r>
                    </a:p>
                  </a:txBody>
                  <a:tcPr marT="45725" marB="45725"/>
                </a:tc>
                <a:extLst>
                  <a:ext uri="{0D108BD9-81ED-4DB2-BD59-A6C34878D82A}">
                    <a16:rowId xmlns:a16="http://schemas.microsoft.com/office/drawing/2014/main" xmlns="" val="10003"/>
                  </a:ext>
                </a:extLst>
              </a:tr>
              <a:tr h="370880">
                <a:tc>
                  <a:txBody>
                    <a:bodyPr/>
                    <a:lstStyle/>
                    <a:p>
                      <a:r>
                        <a:rPr lang="en-US" sz="1800" dirty="0"/>
                        <a:t>%</a:t>
                      </a:r>
                      <a:r>
                        <a:rPr lang="en-US" sz="1800" baseline="0" dirty="0"/>
                        <a:t> of foster youth who change school when first entering care</a:t>
                      </a:r>
                      <a:endParaRPr lang="en-US" sz="1800" dirty="0"/>
                    </a:p>
                  </a:txBody>
                  <a:tcPr marT="45725" marB="45725"/>
                </a:tc>
                <a:tc>
                  <a:txBody>
                    <a:bodyPr/>
                    <a:lstStyle/>
                    <a:p>
                      <a:r>
                        <a:rPr lang="en-US" sz="1800" dirty="0"/>
                        <a:t>56-75%</a:t>
                      </a:r>
                    </a:p>
                  </a:txBody>
                  <a:tcPr marT="45725" marB="45725"/>
                </a:tc>
                <a:extLst>
                  <a:ext uri="{0D108BD9-81ED-4DB2-BD59-A6C34878D82A}">
                    <a16:rowId xmlns:a16="http://schemas.microsoft.com/office/drawing/2014/main" xmlns="" val="10004"/>
                  </a:ext>
                </a:extLst>
              </a:tr>
              <a:tr h="370880">
                <a:tc>
                  <a:txBody>
                    <a:bodyPr/>
                    <a:lstStyle/>
                    <a:p>
                      <a:r>
                        <a:rPr lang="en-US" sz="1800" dirty="0"/>
                        <a:t>% of 17-18 year olds in care who have experienced</a:t>
                      </a:r>
                      <a:r>
                        <a:rPr lang="en-US" sz="1800" baseline="0" dirty="0"/>
                        <a:t> 5+ school changes</a:t>
                      </a:r>
                      <a:endParaRPr lang="en-US" sz="1800" dirty="0"/>
                    </a:p>
                  </a:txBody>
                  <a:tcPr marT="45725" marB="45725"/>
                </a:tc>
                <a:tc>
                  <a:txBody>
                    <a:bodyPr/>
                    <a:lstStyle/>
                    <a:p>
                      <a:r>
                        <a:rPr lang="en-US" sz="1800" dirty="0"/>
                        <a:t>34%</a:t>
                      </a:r>
                    </a:p>
                  </a:txBody>
                  <a:tcPr marT="45725" marB="45725"/>
                </a:tc>
                <a:extLst>
                  <a:ext uri="{0D108BD9-81ED-4DB2-BD59-A6C34878D82A}">
                    <a16:rowId xmlns:a16="http://schemas.microsoft.com/office/drawing/2014/main" xmlns="" val="10005"/>
                  </a:ext>
                </a:extLst>
              </a:tr>
              <a:tr h="370880">
                <a:tc>
                  <a:txBody>
                    <a:bodyPr/>
                    <a:lstStyle/>
                    <a:p>
                      <a:r>
                        <a:rPr lang="en-US" sz="1800" dirty="0"/>
                        <a:t>Average reading level</a:t>
                      </a:r>
                      <a:r>
                        <a:rPr lang="en-US" sz="1800" baseline="0" dirty="0"/>
                        <a:t> of 17-18 year olds in foster care</a:t>
                      </a:r>
                      <a:endParaRPr lang="en-US" sz="1800" dirty="0"/>
                    </a:p>
                  </a:txBody>
                  <a:tcPr marT="45725" marB="45725"/>
                </a:tc>
                <a:tc>
                  <a:txBody>
                    <a:bodyPr/>
                    <a:lstStyle/>
                    <a:p>
                      <a:r>
                        <a:rPr lang="en-US" sz="1800" dirty="0"/>
                        <a:t>7</a:t>
                      </a:r>
                      <a:r>
                        <a:rPr lang="en-US" sz="1800" baseline="30000" dirty="0"/>
                        <a:t>th</a:t>
                      </a:r>
                      <a:r>
                        <a:rPr lang="en-US" sz="1800" dirty="0"/>
                        <a:t> grade</a:t>
                      </a:r>
                    </a:p>
                  </a:txBody>
                  <a:tcPr marT="45725" marB="45725"/>
                </a:tc>
                <a:extLst>
                  <a:ext uri="{0D108BD9-81ED-4DB2-BD59-A6C34878D82A}">
                    <a16:rowId xmlns:a16="http://schemas.microsoft.com/office/drawing/2014/main" xmlns="" val="10006"/>
                  </a:ext>
                </a:extLst>
              </a:tr>
              <a:tr h="370880">
                <a:tc>
                  <a:txBody>
                    <a:bodyPr/>
                    <a:lstStyle/>
                    <a:p>
                      <a:r>
                        <a:rPr lang="en-US" sz="1800" b="1" dirty="0"/>
                        <a:t>Likelihood of youth receiving special education </a:t>
                      </a:r>
                    </a:p>
                  </a:txBody>
                  <a:tcPr marT="45725" marB="45725"/>
                </a:tc>
                <a:tc>
                  <a:txBody>
                    <a:bodyPr/>
                    <a:lstStyle/>
                    <a:p>
                      <a:r>
                        <a:rPr lang="en-US" sz="1800" b="1" dirty="0"/>
                        <a:t>2.5-3.5x higher</a:t>
                      </a:r>
                    </a:p>
                  </a:txBody>
                  <a:tcPr marT="45725" marB="45725"/>
                </a:tc>
                <a:extLst>
                  <a:ext uri="{0D108BD9-81ED-4DB2-BD59-A6C34878D82A}">
                    <a16:rowId xmlns:a16="http://schemas.microsoft.com/office/drawing/2014/main" xmlns="" val="10007"/>
                  </a:ext>
                </a:extLst>
              </a:tr>
            </a:tbl>
          </a:graphicData>
        </a:graphic>
      </p:graphicFrame>
      <p:pic>
        <p:nvPicPr>
          <p:cNvPr id="4304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0"/>
            <a:ext cx="37592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586645" y="6170354"/>
            <a:ext cx="6751319" cy="369332"/>
          </a:xfrm>
          <a:prstGeom prst="rect">
            <a:avLst/>
          </a:prstGeom>
          <a:noFill/>
        </p:spPr>
        <p:txBody>
          <a:bodyPr wrap="square" rtlCol="0">
            <a:spAutoFit/>
          </a:bodyPr>
          <a:lstStyle/>
          <a:p>
            <a:r>
              <a:rPr lang="en-US" i="1" dirty="0"/>
              <a:t>From January 2014 Fostering Success in Education: National Factsheet</a:t>
            </a:r>
          </a:p>
        </p:txBody>
      </p:sp>
    </p:spTree>
    <p:extLst>
      <p:ext uri="{BB962C8B-B14F-4D97-AF65-F5344CB8AC3E}">
        <p14:creationId xmlns:p14="http://schemas.microsoft.com/office/powerpoint/2010/main" val="3851987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692727" y="277814"/>
            <a:ext cx="10409382" cy="1931987"/>
          </a:xfrm>
        </p:spPr>
        <p:txBody>
          <a:bodyPr/>
          <a:lstStyle/>
          <a:p>
            <a:r>
              <a:rPr lang="en-US" altLang="en-US" dirty="0"/>
              <a:t>Colorado Research Shows Link Between Mobility and Graduation</a:t>
            </a:r>
            <a:br>
              <a:rPr lang="en-US" altLang="en-US" dirty="0"/>
            </a:br>
            <a:endParaRPr lang="en-US" altLang="en-US" dirty="0"/>
          </a:p>
        </p:txBody>
      </p:sp>
      <p:pic>
        <p:nvPicPr>
          <p:cNvPr id="44035" name="Content Placeholder 1"/>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386014" y="1600201"/>
            <a:ext cx="7419975" cy="4530725"/>
          </a:xfrm>
        </p:spPr>
      </p:pic>
      <p:sp>
        <p:nvSpPr>
          <p:cNvPr id="2" name="TextBox 1"/>
          <p:cNvSpPr txBox="1"/>
          <p:nvPr/>
        </p:nvSpPr>
        <p:spPr>
          <a:xfrm>
            <a:off x="1524000" y="6336145"/>
            <a:ext cx="3882217" cy="369332"/>
          </a:xfrm>
          <a:prstGeom prst="rect">
            <a:avLst/>
          </a:prstGeom>
          <a:noFill/>
        </p:spPr>
        <p:txBody>
          <a:bodyPr wrap="none" rtlCol="0">
            <a:spAutoFit/>
          </a:bodyPr>
          <a:lstStyle/>
          <a:p>
            <a:r>
              <a:rPr lang="en-US" dirty="0"/>
              <a:t>University of Northern Colorado, 2016.  </a:t>
            </a:r>
          </a:p>
        </p:txBody>
      </p:sp>
    </p:spTree>
    <p:extLst>
      <p:ext uri="{BB962C8B-B14F-4D97-AF65-F5344CB8AC3E}">
        <p14:creationId xmlns:p14="http://schemas.microsoft.com/office/powerpoint/2010/main" val="451355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618836" y="498475"/>
            <a:ext cx="11573164" cy="1022350"/>
          </a:xfrm>
        </p:spPr>
        <p:txBody>
          <a:bodyPr>
            <a:normAutofit fontScale="90000"/>
          </a:bodyPr>
          <a:lstStyle/>
          <a:p>
            <a:pPr eaLnBrk="1" hangingPunct="1"/>
            <a:r>
              <a:rPr lang="en-US" altLang="en-US" sz="3400" dirty="0">
                <a:solidFill>
                  <a:srgbClr val="800080"/>
                </a:solidFill>
              </a:rPr>
              <a:t/>
            </a:r>
            <a:br>
              <a:rPr lang="en-US" altLang="en-US" sz="3400" dirty="0">
                <a:solidFill>
                  <a:srgbClr val="800080"/>
                </a:solidFill>
              </a:rPr>
            </a:br>
            <a:r>
              <a:rPr lang="en-US" altLang="en-US" sz="3400" dirty="0">
                <a:solidFill>
                  <a:srgbClr val="800080"/>
                </a:solidFill>
              </a:rPr>
              <a:t/>
            </a:r>
            <a:br>
              <a:rPr lang="en-US" altLang="en-US" sz="3400" dirty="0">
                <a:solidFill>
                  <a:srgbClr val="800080"/>
                </a:solidFill>
              </a:rPr>
            </a:br>
            <a:r>
              <a:rPr lang="en-US" altLang="en-US" sz="3400" dirty="0">
                <a:solidFill>
                  <a:srgbClr val="800080"/>
                </a:solidFill>
              </a:rPr>
              <a:t/>
            </a:r>
            <a:br>
              <a:rPr lang="en-US" altLang="en-US" sz="3400" dirty="0">
                <a:solidFill>
                  <a:srgbClr val="800080"/>
                </a:solidFill>
              </a:rPr>
            </a:br>
            <a:r>
              <a:rPr lang="en-US" altLang="en-US" sz="4000" dirty="0">
                <a:solidFill>
                  <a:srgbClr val="800080"/>
                </a:solidFill>
              </a:rPr>
              <a:t>Blueprint for Change: Education Success for Children in </a:t>
            </a:r>
            <a:br>
              <a:rPr lang="en-US" altLang="en-US" sz="4000" dirty="0">
                <a:solidFill>
                  <a:srgbClr val="800080"/>
                </a:solidFill>
              </a:rPr>
            </a:br>
            <a:r>
              <a:rPr lang="en-US" altLang="en-US" sz="4000" dirty="0">
                <a:solidFill>
                  <a:srgbClr val="800080"/>
                </a:solidFill>
              </a:rPr>
              <a:t>Foster Care</a:t>
            </a:r>
          </a:p>
        </p:txBody>
      </p:sp>
      <p:sp>
        <p:nvSpPr>
          <p:cNvPr id="10243" name="Rectangle 3"/>
          <p:cNvSpPr>
            <a:spLocks noGrp="1" noChangeArrowheads="1"/>
          </p:cNvSpPr>
          <p:nvPr>
            <p:ph type="body" sz="half" idx="4294967295"/>
          </p:nvPr>
        </p:nvSpPr>
        <p:spPr>
          <a:xfrm>
            <a:off x="5634182" y="1817254"/>
            <a:ext cx="5098473" cy="4574310"/>
          </a:xfrm>
        </p:spPr>
        <p:txBody>
          <a:bodyPr>
            <a:normAutofit/>
          </a:bodyPr>
          <a:lstStyle/>
          <a:p>
            <a:pPr eaLnBrk="1" hangingPunct="1">
              <a:defRPr/>
            </a:pPr>
            <a:r>
              <a:rPr lang="en-US" altLang="en-US" sz="2400" dirty="0"/>
              <a:t>8 </a:t>
            </a:r>
            <a:r>
              <a:rPr lang="en-US" altLang="en-US" sz="2400" b="1" dirty="0"/>
              <a:t>Goals</a:t>
            </a:r>
            <a:r>
              <a:rPr lang="en-US" altLang="en-US" sz="2400" dirty="0"/>
              <a:t> for Youth </a:t>
            </a:r>
          </a:p>
          <a:p>
            <a:pPr eaLnBrk="1" hangingPunct="1">
              <a:buFont typeface="Wingdings" panose="05000000000000000000" pitchFamily="2" charset="2"/>
              <a:buNone/>
              <a:defRPr/>
            </a:pPr>
            <a:endParaRPr lang="en-US" altLang="en-US" sz="1200" dirty="0"/>
          </a:p>
          <a:p>
            <a:pPr eaLnBrk="1" hangingPunct="1">
              <a:defRPr/>
            </a:pPr>
            <a:r>
              <a:rPr lang="en-US" altLang="en-US" sz="2400" b="1" dirty="0"/>
              <a:t>Benchmarks</a:t>
            </a:r>
            <a:r>
              <a:rPr lang="en-US" altLang="en-US" sz="2400" dirty="0"/>
              <a:t> for each goal indicating progress toward achieving education success</a:t>
            </a:r>
          </a:p>
          <a:p>
            <a:pPr eaLnBrk="1" hangingPunct="1">
              <a:buFont typeface="Wingdings" panose="05000000000000000000" pitchFamily="2" charset="2"/>
              <a:buNone/>
              <a:defRPr/>
            </a:pPr>
            <a:endParaRPr lang="en-US" altLang="en-US" sz="1200" dirty="0"/>
          </a:p>
          <a:p>
            <a:pPr eaLnBrk="1" hangingPunct="1">
              <a:defRPr/>
            </a:pPr>
            <a:r>
              <a:rPr lang="en-US" altLang="en-US" sz="2400" dirty="0"/>
              <a:t>National, State, and Local </a:t>
            </a:r>
            <a:r>
              <a:rPr lang="en-US" altLang="en-US" sz="2400" b="1" dirty="0"/>
              <a:t>Examples</a:t>
            </a:r>
          </a:p>
          <a:p>
            <a:pPr marL="0" indent="0">
              <a:buNone/>
              <a:defRPr/>
            </a:pPr>
            <a:endParaRPr lang="en-US" altLang="en-US" sz="2400" b="1" dirty="0"/>
          </a:p>
          <a:p>
            <a:pPr marL="0" indent="0">
              <a:buNone/>
              <a:defRPr/>
            </a:pPr>
            <a:r>
              <a:rPr lang="en-US" altLang="en-US" sz="2400" dirty="0">
                <a:hlinkClick r:id="rId3"/>
              </a:rPr>
              <a:t>www.fostercareandeducation.org/AreasofFocus/BlueprintforChange.aspx</a:t>
            </a:r>
            <a:r>
              <a:rPr lang="en-US" altLang="en-US" sz="2400" dirty="0"/>
              <a:t> </a:t>
            </a:r>
          </a:p>
          <a:p>
            <a:pPr marL="0" indent="0">
              <a:buNone/>
              <a:defRPr/>
            </a:pPr>
            <a:endParaRPr lang="en-US" altLang="en-US" sz="2400" b="1" dirty="0"/>
          </a:p>
        </p:txBody>
      </p:sp>
      <p:pic>
        <p:nvPicPr>
          <p:cNvPr id="46084" name="Picture 4" descr="blueprint"/>
          <p:cNvPicPr>
            <a:picLocks noGrp="1" noChangeAspect="1" noChangeArrowheads="1"/>
          </p:cNvPicPr>
          <p:nvPr>
            <p:ph sz="half" idx="4294967295"/>
          </p:nvPr>
        </p:nvPicPr>
        <p:blipFill>
          <a:blip r:embed="rId4">
            <a:extLst>
              <a:ext uri="{28A0092B-C50C-407E-A947-70E740481C1C}">
                <a14:useLocalDpi xmlns:a14="http://schemas.microsoft.com/office/drawing/2010/main" val="0"/>
              </a:ext>
            </a:extLst>
          </a:blip>
          <a:srcRect/>
          <a:stretch>
            <a:fillRect/>
          </a:stretch>
        </p:blipFill>
        <p:spPr>
          <a:xfrm>
            <a:off x="1734127" y="2121188"/>
            <a:ext cx="2939474" cy="3517843"/>
          </a:xfrm>
        </p:spPr>
      </p:pic>
    </p:spTree>
    <p:extLst>
      <p:ext uri="{BB962C8B-B14F-4D97-AF65-F5344CB8AC3E}">
        <p14:creationId xmlns:p14="http://schemas.microsoft.com/office/powerpoint/2010/main" val="314328881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xfrm>
            <a:off x="591127" y="228600"/>
            <a:ext cx="11600873" cy="1219200"/>
          </a:xfrm>
        </p:spPr>
        <p:txBody>
          <a:bodyPr/>
          <a:lstStyle/>
          <a:p>
            <a:pPr algn="ctr" eaLnBrk="1" hangingPunct="1"/>
            <a:r>
              <a:rPr lang="en-US" altLang="en-US" sz="4000" dirty="0">
                <a:solidFill>
                  <a:srgbClr val="800080"/>
                </a:solidFill>
              </a:rPr>
              <a:t>Blueprint for Change: Goals for Youth</a:t>
            </a:r>
          </a:p>
        </p:txBody>
      </p:sp>
      <p:sp>
        <p:nvSpPr>
          <p:cNvPr id="48131" name="Rectangle 3"/>
          <p:cNvSpPr>
            <a:spLocks noGrp="1" noChangeArrowheads="1"/>
          </p:cNvSpPr>
          <p:nvPr>
            <p:ph type="body" idx="4294967295"/>
          </p:nvPr>
        </p:nvSpPr>
        <p:spPr>
          <a:xfrm>
            <a:off x="1588655" y="1752600"/>
            <a:ext cx="10603345" cy="4267200"/>
          </a:xfrm>
        </p:spPr>
        <p:txBody>
          <a:bodyPr>
            <a:normAutofit fontScale="92500" lnSpcReduction="10000"/>
          </a:bodyPr>
          <a:lstStyle/>
          <a:p>
            <a:pPr>
              <a:lnSpc>
                <a:spcPct val="80000"/>
              </a:lnSpc>
              <a:spcAft>
                <a:spcPts val="1200"/>
              </a:spcAft>
              <a:buNone/>
            </a:pPr>
            <a:r>
              <a:rPr lang="en-US" altLang="en-US" sz="2700" b="1" u="sng" dirty="0">
                <a:solidFill>
                  <a:srgbClr val="800080"/>
                </a:solidFill>
              </a:rPr>
              <a:t>Goal 1</a:t>
            </a:r>
            <a:r>
              <a:rPr lang="en-US" altLang="en-US" sz="2700" b="1" dirty="0"/>
              <a:t>:  Remain in the Same School</a:t>
            </a:r>
          </a:p>
          <a:p>
            <a:pPr>
              <a:lnSpc>
                <a:spcPct val="80000"/>
              </a:lnSpc>
              <a:spcAft>
                <a:spcPts val="1200"/>
              </a:spcAft>
              <a:buNone/>
            </a:pPr>
            <a:r>
              <a:rPr lang="en-US" altLang="en-US" sz="2700" b="1" u="sng" dirty="0">
                <a:solidFill>
                  <a:srgbClr val="800080"/>
                </a:solidFill>
              </a:rPr>
              <a:t>Goal 2</a:t>
            </a:r>
            <a:r>
              <a:rPr lang="en-US" altLang="en-US" sz="2700" b="1" dirty="0"/>
              <a:t>:  Seamless Transitions Between Schools</a:t>
            </a:r>
          </a:p>
          <a:p>
            <a:pPr>
              <a:lnSpc>
                <a:spcPct val="80000"/>
              </a:lnSpc>
              <a:spcAft>
                <a:spcPts val="1200"/>
              </a:spcAft>
              <a:buNone/>
            </a:pPr>
            <a:r>
              <a:rPr lang="en-US" altLang="en-US" sz="2700" b="1" u="sng" dirty="0">
                <a:solidFill>
                  <a:srgbClr val="800080"/>
                </a:solidFill>
              </a:rPr>
              <a:t>Goal 3</a:t>
            </a:r>
            <a:r>
              <a:rPr lang="en-US" altLang="en-US" sz="2700" b="1" dirty="0"/>
              <a:t>:  Young Children Are Ready to Learn</a:t>
            </a:r>
          </a:p>
          <a:p>
            <a:pPr>
              <a:lnSpc>
                <a:spcPct val="80000"/>
              </a:lnSpc>
              <a:spcAft>
                <a:spcPts val="1200"/>
              </a:spcAft>
              <a:buNone/>
            </a:pPr>
            <a:r>
              <a:rPr lang="en-US" altLang="en-US" sz="2700" b="1" u="sng" dirty="0">
                <a:solidFill>
                  <a:srgbClr val="800080"/>
                </a:solidFill>
              </a:rPr>
              <a:t>Goal 4</a:t>
            </a:r>
            <a:r>
              <a:rPr lang="en-US" altLang="en-US" sz="2700" b="1" dirty="0"/>
              <a:t>:  Equal Access to the School Experience</a:t>
            </a:r>
            <a:endParaRPr lang="en-US" altLang="en-US" sz="2700" b="1" u="sng" dirty="0">
              <a:solidFill>
                <a:srgbClr val="800080"/>
              </a:solidFill>
            </a:endParaRPr>
          </a:p>
          <a:p>
            <a:pPr>
              <a:lnSpc>
                <a:spcPct val="80000"/>
              </a:lnSpc>
              <a:spcAft>
                <a:spcPts val="1200"/>
              </a:spcAft>
              <a:buNone/>
            </a:pPr>
            <a:r>
              <a:rPr lang="en-US" altLang="en-US" sz="2700" b="1" u="sng" dirty="0">
                <a:solidFill>
                  <a:srgbClr val="800080"/>
                </a:solidFill>
              </a:rPr>
              <a:t>Goal 5</a:t>
            </a:r>
            <a:r>
              <a:rPr lang="en-US" altLang="en-US" sz="2700" b="1" dirty="0"/>
              <a:t>:  School Dropout, Truancy, and Disciplinary Actions Addressed</a:t>
            </a:r>
          </a:p>
          <a:p>
            <a:pPr>
              <a:lnSpc>
                <a:spcPct val="80000"/>
              </a:lnSpc>
              <a:spcAft>
                <a:spcPts val="1200"/>
              </a:spcAft>
              <a:buNone/>
            </a:pPr>
            <a:r>
              <a:rPr lang="en-US" altLang="en-US" sz="2700" b="1" u="sng" dirty="0">
                <a:solidFill>
                  <a:srgbClr val="800080"/>
                </a:solidFill>
              </a:rPr>
              <a:t>Goal 6</a:t>
            </a:r>
            <a:r>
              <a:rPr lang="en-US" altLang="en-US" sz="2700" b="1" dirty="0"/>
              <a:t>:  Involving and Empowering Youth </a:t>
            </a:r>
          </a:p>
          <a:p>
            <a:pPr>
              <a:lnSpc>
                <a:spcPct val="80000"/>
              </a:lnSpc>
              <a:spcAft>
                <a:spcPts val="1200"/>
              </a:spcAft>
              <a:buNone/>
            </a:pPr>
            <a:r>
              <a:rPr lang="en-US" altLang="en-US" sz="2700" b="1" u="sng" dirty="0">
                <a:solidFill>
                  <a:srgbClr val="800080"/>
                </a:solidFill>
              </a:rPr>
              <a:t>Goal 7</a:t>
            </a:r>
            <a:r>
              <a:rPr lang="en-US" altLang="en-US" sz="2700" b="1" dirty="0"/>
              <a:t>:  Supportive Adults as Advocates and </a:t>
            </a:r>
            <a:r>
              <a:rPr lang="en-US" altLang="en-US" sz="2700" b="1" dirty="0" err="1"/>
              <a:t>Decisionmakers</a:t>
            </a:r>
            <a:endParaRPr lang="en-US" altLang="en-US" sz="2700" b="1" dirty="0"/>
          </a:p>
          <a:p>
            <a:pPr>
              <a:lnSpc>
                <a:spcPct val="80000"/>
              </a:lnSpc>
              <a:spcAft>
                <a:spcPts val="1200"/>
              </a:spcAft>
              <a:buNone/>
            </a:pPr>
            <a:r>
              <a:rPr lang="en-US" altLang="en-US" sz="2700" b="1" u="sng" dirty="0">
                <a:solidFill>
                  <a:srgbClr val="800080"/>
                </a:solidFill>
              </a:rPr>
              <a:t>Goal 8</a:t>
            </a:r>
            <a:r>
              <a:rPr lang="en-US" altLang="en-US" sz="2700" b="1" dirty="0"/>
              <a:t>:  Obtaining Postsecondary Education</a:t>
            </a:r>
          </a:p>
          <a:p>
            <a:pPr eaLnBrk="1" hangingPunct="1">
              <a:lnSpc>
                <a:spcPct val="80000"/>
              </a:lnSpc>
            </a:pPr>
            <a:endParaRPr lang="en-US" altLang="en-US" sz="2400" dirty="0"/>
          </a:p>
          <a:p>
            <a:pPr eaLnBrk="1" hangingPunct="1">
              <a:lnSpc>
                <a:spcPct val="80000"/>
              </a:lnSpc>
              <a:buFont typeface="Wingdings" panose="05000000000000000000" pitchFamily="2" charset="2"/>
              <a:buNone/>
            </a:pPr>
            <a:endParaRPr lang="en-US" altLang="en-US" sz="2400" dirty="0"/>
          </a:p>
          <a:p>
            <a:pPr eaLnBrk="1" hangingPunct="1">
              <a:lnSpc>
                <a:spcPct val="80000"/>
              </a:lnSpc>
              <a:buFont typeface="Wingdings" panose="05000000000000000000" pitchFamily="2" charset="2"/>
              <a:buNone/>
            </a:pPr>
            <a:endParaRPr lang="en-US" altLang="en-US" sz="2200" dirty="0"/>
          </a:p>
          <a:p>
            <a:pPr eaLnBrk="1" hangingPunct="1">
              <a:lnSpc>
                <a:spcPct val="80000"/>
              </a:lnSpc>
              <a:buFont typeface="Wingdings" panose="05000000000000000000" pitchFamily="2" charset="2"/>
              <a:buNone/>
            </a:pPr>
            <a:endParaRPr lang="en-US" altLang="en-US" sz="2200" dirty="0"/>
          </a:p>
        </p:txBody>
      </p:sp>
    </p:spTree>
    <p:extLst>
      <p:ext uri="{BB962C8B-B14F-4D97-AF65-F5344CB8AC3E}">
        <p14:creationId xmlns:p14="http://schemas.microsoft.com/office/powerpoint/2010/main" val="3749882220"/>
      </p:ext>
    </p:extLst>
  </p:cSld>
  <p:clrMapOvr>
    <a:masterClrMapping/>
  </p:clrMapOvr>
  <p:transition/>
</p:sld>
</file>

<file path=ppt/theme/theme1.xml><?xml version="1.0" encoding="utf-8"?>
<a:theme xmlns:a="http://schemas.openxmlformats.org/drawingml/2006/main" name="Level">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Level">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9">
        <a:dk1>
          <a:srgbClr val="000000"/>
        </a:dk1>
        <a:lt1>
          <a:srgbClr val="FFFFFF"/>
        </a:lt1>
        <a:dk2>
          <a:srgbClr val="666699"/>
        </a:dk2>
        <a:lt2>
          <a:srgbClr val="FFCC00"/>
        </a:lt2>
        <a:accent1>
          <a:srgbClr val="FF9900"/>
        </a:accent1>
        <a:accent2>
          <a:srgbClr val="FF9900"/>
        </a:accent2>
        <a:accent3>
          <a:srgbClr val="FFFFFF"/>
        </a:accent3>
        <a:accent4>
          <a:srgbClr val="000000"/>
        </a:accent4>
        <a:accent5>
          <a:srgbClr val="FFCAAA"/>
        </a:accent5>
        <a:accent6>
          <a:srgbClr val="E78A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2037</TotalTime>
  <Words>2733</Words>
  <Application>Microsoft Office PowerPoint</Application>
  <PresentationFormat>Custom</PresentationFormat>
  <Paragraphs>298</Paragraphs>
  <Slides>25</Slides>
  <Notes>17</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Level</vt:lpstr>
      <vt:lpstr>PowerPoint Presentation</vt:lpstr>
      <vt:lpstr>ABA Center on Children and the Law</vt:lpstr>
      <vt:lpstr>WWW.FOSTERCAREANDEDUCATION.ORG</vt:lpstr>
      <vt:lpstr>Education Barriers Experienced by Children in Foster Care</vt:lpstr>
      <vt:lpstr>What the Research Shows </vt:lpstr>
      <vt:lpstr>Fast Facts from National Datasheet</vt:lpstr>
      <vt:lpstr>Colorado Research Shows Link Between Mobility and Graduation </vt:lpstr>
      <vt:lpstr>   Blueprint for Change: Education Success for Children in  Foster Care</vt:lpstr>
      <vt:lpstr>Blueprint for Change: Goals for Youth</vt:lpstr>
      <vt:lpstr>Federal Policy Highlights </vt:lpstr>
      <vt:lpstr>  Every Student Succeeds Act (ESSA) Key Themes</vt:lpstr>
      <vt:lpstr>Overview of ESSA Foster Care Provisions</vt:lpstr>
      <vt:lpstr>School Stability Protections  </vt:lpstr>
      <vt:lpstr>School Stability Protections  </vt:lpstr>
      <vt:lpstr>Staff Resources: Points of Contact</vt:lpstr>
      <vt:lpstr>Removal of “awaiting foster care placement” from McKinney Vento</vt:lpstr>
      <vt:lpstr>Data and Reporting: State Report Card</vt:lpstr>
      <vt:lpstr>Other </vt:lpstr>
      <vt:lpstr>Timeline of Federal Activities:</vt:lpstr>
      <vt:lpstr>ESSA Joint Federal Guidance </vt:lpstr>
      <vt:lpstr>National Trends</vt:lpstr>
      <vt:lpstr>Next Steps for Courts and Legal Advocates</vt:lpstr>
      <vt:lpstr>Resources  </vt:lpstr>
      <vt:lpstr>Judicial Benchcard </vt:lpstr>
      <vt:lpstr>Contact Us</vt:lpstr>
    </vt:vector>
  </TitlesOfParts>
  <Company>American Bar Association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McNaught, Kathleen</dc:creator>
  <cp:lastModifiedBy>Melinda Taylor</cp:lastModifiedBy>
  <cp:revision>81</cp:revision>
  <cp:lastPrinted>2017-06-29T15:57:42Z</cp:lastPrinted>
  <dcterms:created xsi:type="dcterms:W3CDTF">2017-02-10T17:23:05Z</dcterms:created>
  <dcterms:modified xsi:type="dcterms:W3CDTF">2017-09-05T16:37:05Z</dcterms:modified>
</cp:coreProperties>
</file>