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24" autoAdjust="0"/>
    <p:restoredTop sz="94660"/>
  </p:normalViewPr>
  <p:slideViewPr>
    <p:cSldViewPr snapToGrid="0">
      <p:cViewPr>
        <p:scale>
          <a:sx n="39" d="100"/>
          <a:sy n="39" d="100"/>
        </p:scale>
        <p:origin x="120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BB02557A-7053-4340-A874-8AB926A8EDA1}" type="datetimeFigureOut">
              <a:rPr lang="en-US" dirty="0"/>
              <a:t>9/7/2017</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FAEF9944-A4F6-4C59-AEBD-678D6480B8EA}" type="slidenum">
              <a:rPr lang="en-US" dirty="0"/>
              <a:pPr/>
              <a:t>‹#›</a:t>
            </a:fld>
            <a:endParaRPr lang="en-US" dirty="0"/>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9/7/2017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B02557A-7053-4340-A874-8AB926A8EDA1}" type="datetimeFigureOut">
              <a:rPr lang="en-US" dirty="0"/>
              <a:t>9/7/2017</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dirty="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9/7/2017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B02557A-7053-4340-A874-8AB926A8EDA1}" type="datetimeFigureOut">
              <a:rPr lang="en-US" dirty="0"/>
              <a:pPr/>
              <a:t>9/7/2017</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FAEF9944-A4F6-4C59-AEBD-678D6480B8EA}" type="slidenum">
              <a:rPr lang="en-US" dirty="0"/>
              <a:pPr/>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dirty="0"/>
              <a:t>9/7/2017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dirty="0"/>
              <a:t>9/7/2017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dirty="0"/>
              <a:t>9/7/2017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BB02557A-7053-4340-A874-8AB926A8EDA1}" type="datetimeFigureOut">
              <a:rPr lang="en-US" dirty="0"/>
              <a:t>9/7/2017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B02557A-7053-4340-A874-8AB926A8EDA1}" type="datetimeFigureOut">
              <a:rPr lang="en-US" dirty="0"/>
              <a:pPr/>
              <a:t>9/7/2017</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B02557A-7053-4340-A874-8AB926A8EDA1}" type="datetimeFigureOut">
              <a:rPr lang="en-US" dirty="0"/>
              <a:pPr/>
              <a:t>9/7/2017</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BB02557A-7053-4340-A874-8AB926A8EDA1}" type="datetimeFigureOut">
              <a:rPr lang="en-US" dirty="0"/>
              <a:pPr/>
              <a:t>9/7/2017</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FAEF9944-A4F6-4C59-AEBD-678D6480B8EA}" type="slidenum">
              <a:rPr lang="en-US" dirty="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A9143-3305-45E8-8101-BAB8C22E4D7E}"/>
              </a:ext>
            </a:extLst>
          </p:cNvPr>
          <p:cNvSpPr>
            <a:spLocks noGrp="1"/>
          </p:cNvSpPr>
          <p:nvPr>
            <p:ph type="ctrTitle"/>
          </p:nvPr>
        </p:nvSpPr>
        <p:spPr>
          <a:xfrm>
            <a:off x="7414054" y="1037968"/>
            <a:ext cx="4777946" cy="3335540"/>
          </a:xfrm>
        </p:spPr>
        <p:txBody>
          <a:bodyPr/>
          <a:lstStyle/>
          <a:p>
            <a:pPr algn="ctr"/>
            <a:r>
              <a:rPr lang="en-US" dirty="0"/>
              <a:t>RELATIONSHIPS,  RESILIENCY, AND READINESS FOR </a:t>
            </a:r>
            <a:r>
              <a:rPr lang="en-US" sz="4000" dirty="0"/>
              <a:t>HOMELESS YOUTH</a:t>
            </a:r>
          </a:p>
        </p:txBody>
      </p:sp>
      <p:sp>
        <p:nvSpPr>
          <p:cNvPr id="3" name="Subtitle 2">
            <a:extLst>
              <a:ext uri="{FF2B5EF4-FFF2-40B4-BE49-F238E27FC236}">
                <a16:creationId xmlns:a16="http://schemas.microsoft.com/office/drawing/2014/main" id="{CB44478F-3771-4A71-BAD4-B0388359DD36}"/>
              </a:ext>
            </a:extLst>
          </p:cNvPr>
          <p:cNvSpPr>
            <a:spLocks noGrp="1"/>
          </p:cNvSpPr>
          <p:nvPr>
            <p:ph type="subTitle" idx="1"/>
          </p:nvPr>
        </p:nvSpPr>
        <p:spPr/>
        <p:txBody>
          <a:bodyPr/>
          <a:lstStyle/>
          <a:p>
            <a:r>
              <a:rPr lang="en-US" dirty="0"/>
              <a:t>ABA CONFERENCE APRIL </a:t>
            </a:r>
            <a:r>
              <a:rPr lang="en-US" sz="2400" dirty="0"/>
              <a:t>2017</a:t>
            </a:r>
          </a:p>
        </p:txBody>
      </p:sp>
    </p:spTree>
    <p:extLst>
      <p:ext uri="{BB962C8B-B14F-4D97-AF65-F5344CB8AC3E}">
        <p14:creationId xmlns:p14="http://schemas.microsoft.com/office/powerpoint/2010/main" val="2539643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28AB4-62D2-44A6-939D-BA46C39830D3}"/>
              </a:ext>
            </a:extLst>
          </p:cNvPr>
          <p:cNvSpPr>
            <a:spLocks noGrp="1"/>
          </p:cNvSpPr>
          <p:nvPr>
            <p:ph type="title"/>
          </p:nvPr>
        </p:nvSpPr>
        <p:spPr>
          <a:xfrm>
            <a:off x="2933700" y="568345"/>
            <a:ext cx="8770571" cy="1581731"/>
          </a:xfrm>
        </p:spPr>
        <p:txBody>
          <a:bodyPr/>
          <a:lstStyle/>
          <a:p>
            <a:pPr algn="ctr"/>
            <a:r>
              <a:rPr lang="en-US" dirty="0"/>
              <a:t> </a:t>
            </a:r>
            <a:r>
              <a:rPr lang="en-US" b="1" dirty="0"/>
              <a:t>Those Most at Risk</a:t>
            </a:r>
          </a:p>
        </p:txBody>
      </p:sp>
      <p:sp>
        <p:nvSpPr>
          <p:cNvPr id="3" name="Content Placeholder 2">
            <a:extLst>
              <a:ext uri="{FF2B5EF4-FFF2-40B4-BE49-F238E27FC236}">
                <a16:creationId xmlns:a16="http://schemas.microsoft.com/office/drawing/2014/main" id="{10AE5F74-4169-4E73-99BE-A8FCD8698A8A}"/>
              </a:ext>
            </a:extLst>
          </p:cNvPr>
          <p:cNvSpPr>
            <a:spLocks noGrp="1"/>
          </p:cNvSpPr>
          <p:nvPr>
            <p:ph idx="1"/>
          </p:nvPr>
        </p:nvSpPr>
        <p:spPr>
          <a:xfrm>
            <a:off x="2743200" y="2150077"/>
            <a:ext cx="9193427" cy="4707924"/>
          </a:xfrm>
        </p:spPr>
        <p:txBody>
          <a:bodyPr>
            <a:normAutofit fontScale="92500" lnSpcReduction="10000"/>
          </a:bodyPr>
          <a:lstStyle/>
          <a:p>
            <a:pPr>
              <a:buFont typeface="Wingdings" panose="05000000000000000000" pitchFamily="2" charset="2"/>
              <a:buChar char="§"/>
            </a:pPr>
            <a:r>
              <a:rPr lang="en-US" sz="2800" b="1" dirty="0"/>
              <a:t>Immigrant children and youth, </a:t>
            </a:r>
          </a:p>
          <a:p>
            <a:pPr>
              <a:buFont typeface="Wingdings" panose="05000000000000000000" pitchFamily="2" charset="2"/>
              <a:buChar char="§"/>
            </a:pPr>
            <a:r>
              <a:rPr lang="en-US" sz="2800" b="1" dirty="0"/>
              <a:t>Truants, </a:t>
            </a:r>
          </a:p>
          <a:p>
            <a:pPr>
              <a:buFont typeface="Wingdings" panose="05000000000000000000" pitchFamily="2" charset="2"/>
              <a:buChar char="§"/>
            </a:pPr>
            <a:r>
              <a:rPr lang="en-US" sz="2800" b="1" dirty="0"/>
              <a:t>Dependent and Neglected</a:t>
            </a:r>
          </a:p>
          <a:p>
            <a:pPr>
              <a:buFont typeface="Wingdings" panose="05000000000000000000" pitchFamily="2" charset="2"/>
              <a:buChar char="§"/>
            </a:pPr>
            <a:r>
              <a:rPr lang="en-US" sz="2800" b="1" dirty="0"/>
              <a:t>LGBTQ ,</a:t>
            </a:r>
          </a:p>
          <a:p>
            <a:pPr>
              <a:buFont typeface="Wingdings" panose="05000000000000000000" pitchFamily="2" charset="2"/>
              <a:buChar char="§"/>
            </a:pPr>
            <a:r>
              <a:rPr lang="en-US" sz="2800" b="1" dirty="0"/>
              <a:t>Sexually exploited</a:t>
            </a:r>
          </a:p>
          <a:p>
            <a:pPr>
              <a:buFont typeface="Wingdings" panose="05000000000000000000" pitchFamily="2" charset="2"/>
              <a:buChar char="§"/>
            </a:pPr>
            <a:r>
              <a:rPr lang="en-US" sz="2800" b="1" dirty="0"/>
              <a:t>Over 14 and nonwhite</a:t>
            </a:r>
          </a:p>
          <a:p>
            <a:pPr>
              <a:buFont typeface="Wingdings" panose="05000000000000000000" pitchFamily="2" charset="2"/>
              <a:buChar char="§"/>
            </a:pPr>
            <a:r>
              <a:rPr lang="en-US" sz="2800" b="1" dirty="0"/>
              <a:t>Youth with Disabilities – 90% of foster children and youth </a:t>
            </a:r>
          </a:p>
          <a:p>
            <a:pPr>
              <a:buFont typeface="Wingdings" panose="05000000000000000000" pitchFamily="2" charset="2"/>
              <a:buChar char="§"/>
            </a:pPr>
            <a:r>
              <a:rPr lang="en-US" sz="2800" b="1" dirty="0"/>
              <a:t>Pregnant and parenting youth</a:t>
            </a:r>
          </a:p>
          <a:p>
            <a:pPr>
              <a:buFont typeface="Wingdings" panose="05000000000000000000" pitchFamily="2" charset="2"/>
              <a:buChar char="§"/>
            </a:pPr>
            <a:r>
              <a:rPr lang="en-US" sz="2800" b="1" dirty="0"/>
              <a:t>60% of runners are girls.</a:t>
            </a:r>
          </a:p>
          <a:p>
            <a:pPr marL="0" indent="0">
              <a:buNone/>
            </a:pPr>
            <a:endParaRPr lang="en-US" sz="2400" dirty="0"/>
          </a:p>
        </p:txBody>
      </p:sp>
    </p:spTree>
    <p:extLst>
      <p:ext uri="{BB962C8B-B14F-4D97-AF65-F5344CB8AC3E}">
        <p14:creationId xmlns:p14="http://schemas.microsoft.com/office/powerpoint/2010/main" val="1834421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15965-CC7A-4792-9FC8-0B6079AA832C}"/>
              </a:ext>
            </a:extLst>
          </p:cNvPr>
          <p:cNvSpPr>
            <a:spLocks noGrp="1"/>
          </p:cNvSpPr>
          <p:nvPr>
            <p:ph type="title"/>
          </p:nvPr>
        </p:nvSpPr>
        <p:spPr/>
        <p:txBody>
          <a:bodyPr/>
          <a:lstStyle/>
          <a:p>
            <a:pPr algn="ctr"/>
            <a:r>
              <a:rPr lang="en-US" b="1" dirty="0"/>
              <a:t>COMMON CHALLENGES</a:t>
            </a:r>
          </a:p>
        </p:txBody>
      </p:sp>
      <p:sp>
        <p:nvSpPr>
          <p:cNvPr id="3" name="Content Placeholder 2">
            <a:extLst>
              <a:ext uri="{FF2B5EF4-FFF2-40B4-BE49-F238E27FC236}">
                <a16:creationId xmlns:a16="http://schemas.microsoft.com/office/drawing/2014/main" id="{25213FD8-BD95-4CCA-83D5-924173C0EA6C}"/>
              </a:ext>
            </a:extLst>
          </p:cNvPr>
          <p:cNvSpPr>
            <a:spLocks noGrp="1"/>
          </p:cNvSpPr>
          <p:nvPr>
            <p:ph idx="1"/>
          </p:nvPr>
        </p:nvSpPr>
        <p:spPr>
          <a:xfrm>
            <a:off x="2372497" y="2347784"/>
            <a:ext cx="9819503" cy="4510216"/>
          </a:xfrm>
        </p:spPr>
        <p:txBody>
          <a:bodyPr>
            <a:normAutofit lnSpcReduction="10000"/>
          </a:bodyPr>
          <a:lstStyle/>
          <a:p>
            <a:pPr>
              <a:buFont typeface="Arial" panose="020B0604020202020204" pitchFamily="34" charset="0"/>
              <a:buChar char="•"/>
            </a:pPr>
            <a:r>
              <a:rPr lang="en-US" sz="2600" b="1" dirty="0"/>
              <a:t>Establishing homelessness, especially if couch surfing</a:t>
            </a:r>
          </a:p>
          <a:p>
            <a:pPr>
              <a:buFont typeface="Arial" panose="020B0604020202020204" pitchFamily="34" charset="0"/>
              <a:buChar char="•"/>
            </a:pPr>
            <a:r>
              <a:rPr lang="en-US" sz="2600" b="1" dirty="0"/>
              <a:t>Transportation</a:t>
            </a:r>
          </a:p>
          <a:p>
            <a:pPr>
              <a:buFont typeface="Arial" panose="020B0604020202020204" pitchFamily="34" charset="0"/>
              <a:buChar char="•"/>
            </a:pPr>
            <a:r>
              <a:rPr lang="en-US" sz="2600" b="1" dirty="0"/>
              <a:t>Lack of documentation for school enrollment</a:t>
            </a:r>
          </a:p>
          <a:p>
            <a:pPr>
              <a:buFont typeface="Arial" panose="020B0604020202020204" pitchFamily="34" charset="0"/>
              <a:buChar char="•"/>
            </a:pPr>
            <a:r>
              <a:rPr lang="en-US" sz="2600" b="1" dirty="0"/>
              <a:t>Being unaccompanied</a:t>
            </a:r>
          </a:p>
          <a:p>
            <a:pPr>
              <a:buFont typeface="Arial" panose="020B0604020202020204" pitchFamily="34" charset="0"/>
              <a:buChar char="•"/>
            </a:pPr>
            <a:r>
              <a:rPr lang="en-US" sz="2600" b="1" dirty="0"/>
              <a:t>Privacy violations</a:t>
            </a:r>
          </a:p>
          <a:p>
            <a:pPr>
              <a:buFont typeface="Arial" panose="020B0604020202020204" pitchFamily="34" charset="0"/>
              <a:buChar char="•"/>
            </a:pPr>
            <a:r>
              <a:rPr lang="en-US" sz="2600" b="1" dirty="0"/>
              <a:t>Criminalization of the condition or resulting behaviors to survive</a:t>
            </a:r>
          </a:p>
          <a:p>
            <a:pPr>
              <a:buFont typeface="Arial" panose="020B0604020202020204" pitchFamily="34" charset="0"/>
              <a:buChar char="•"/>
            </a:pPr>
            <a:r>
              <a:rPr lang="en-US" sz="2600" b="1" dirty="0"/>
              <a:t>Bullying</a:t>
            </a:r>
          </a:p>
          <a:p>
            <a:pPr>
              <a:buFont typeface="Arial" panose="020B0604020202020204" pitchFamily="34" charset="0"/>
              <a:buChar char="•"/>
            </a:pPr>
            <a:r>
              <a:rPr lang="en-US" sz="2600" b="1" dirty="0"/>
              <a:t>First, Second, Third, and Forth Backup Plans and Creative Connections (schools, coaches, churches)</a:t>
            </a:r>
            <a:endParaRPr lang="en-US" sz="3100" b="1" dirty="0"/>
          </a:p>
          <a:p>
            <a:pPr>
              <a:buFont typeface="Arial" panose="020B0604020202020204" pitchFamily="34" charset="0"/>
              <a:buChar char="•"/>
            </a:pPr>
            <a:endParaRPr lang="en-US" sz="3100" b="1" dirty="0"/>
          </a:p>
          <a:p>
            <a:pPr>
              <a:buFont typeface="Arial" panose="020B0604020202020204" pitchFamily="34" charset="0"/>
              <a:buChar char="•"/>
            </a:pPr>
            <a:endParaRPr lang="en-US" sz="2400" dirty="0"/>
          </a:p>
        </p:txBody>
      </p:sp>
    </p:spTree>
    <p:extLst>
      <p:ext uri="{BB962C8B-B14F-4D97-AF65-F5344CB8AC3E}">
        <p14:creationId xmlns:p14="http://schemas.microsoft.com/office/powerpoint/2010/main" val="1706872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090E7-C407-49DC-8485-BA745BF72869}"/>
              </a:ext>
            </a:extLst>
          </p:cNvPr>
          <p:cNvSpPr>
            <a:spLocks noGrp="1"/>
          </p:cNvSpPr>
          <p:nvPr>
            <p:ph type="title"/>
          </p:nvPr>
        </p:nvSpPr>
        <p:spPr>
          <a:xfrm>
            <a:off x="2125362" y="568345"/>
            <a:ext cx="9578909" cy="1560716"/>
          </a:xfrm>
        </p:spPr>
        <p:txBody>
          <a:bodyPr/>
          <a:lstStyle/>
          <a:p>
            <a:pPr algn="ctr"/>
            <a:r>
              <a:rPr lang="en-US" b="1" dirty="0"/>
              <a:t>If you do not even know my name, how can you fight for me?</a:t>
            </a:r>
          </a:p>
        </p:txBody>
      </p:sp>
      <p:sp>
        <p:nvSpPr>
          <p:cNvPr id="3" name="Content Placeholder 2">
            <a:extLst>
              <a:ext uri="{FF2B5EF4-FFF2-40B4-BE49-F238E27FC236}">
                <a16:creationId xmlns:a16="http://schemas.microsoft.com/office/drawing/2014/main" id="{3252B7E7-3D5D-4E9A-A757-4F9A04D83C20}"/>
              </a:ext>
            </a:extLst>
          </p:cNvPr>
          <p:cNvSpPr>
            <a:spLocks noGrp="1"/>
          </p:cNvSpPr>
          <p:nvPr>
            <p:ph idx="1"/>
          </p:nvPr>
        </p:nvSpPr>
        <p:spPr>
          <a:xfrm>
            <a:off x="1828800" y="2129060"/>
            <a:ext cx="10363200" cy="4728939"/>
          </a:xfrm>
        </p:spPr>
        <p:txBody>
          <a:bodyPr>
            <a:normAutofit/>
          </a:bodyPr>
          <a:lstStyle/>
          <a:p>
            <a:pPr marL="0" indent="0" algn="ctr">
              <a:buNone/>
            </a:pPr>
            <a:r>
              <a:rPr lang="en-US" sz="4400" b="1" dirty="0"/>
              <a:t>The Importance of Connections!!</a:t>
            </a:r>
            <a:endParaRPr lang="en-US" sz="2400" b="1" dirty="0"/>
          </a:p>
          <a:p>
            <a:pPr>
              <a:buFont typeface="Wingdings" panose="05000000000000000000" pitchFamily="2" charset="2"/>
              <a:buChar char="v"/>
            </a:pPr>
            <a:r>
              <a:rPr lang="en-US" sz="2600" b="1" dirty="0"/>
              <a:t>Youth who run, usually run toward connections</a:t>
            </a:r>
          </a:p>
          <a:p>
            <a:pPr lvl="1">
              <a:buFont typeface="Wingdings" panose="05000000000000000000" pitchFamily="2" charset="2"/>
              <a:buChar char="v"/>
            </a:pPr>
            <a:r>
              <a:rPr lang="en-US" sz="2600" b="1" dirty="0"/>
              <a:t>Because of the connections, youth run less from Kinship Placement and Foster Care v. Group Homes and Residential</a:t>
            </a:r>
          </a:p>
          <a:p>
            <a:pPr lvl="1">
              <a:buFont typeface="Wingdings" panose="05000000000000000000" pitchFamily="2" charset="2"/>
              <a:buChar char="v"/>
            </a:pPr>
            <a:r>
              <a:rPr lang="en-US" sz="2600" b="1" dirty="0"/>
              <a:t>4% with Kinship Placement vs. 14% from Group Homes and Residential placement</a:t>
            </a:r>
          </a:p>
          <a:p>
            <a:pPr lvl="1">
              <a:buFont typeface="Wingdings" panose="05000000000000000000" pitchFamily="2" charset="2"/>
              <a:buChar char="v"/>
            </a:pPr>
            <a:r>
              <a:rPr lang="en-US" sz="2600" b="1" dirty="0"/>
              <a:t>U.K. Mockingbird Model (The Village)</a:t>
            </a:r>
          </a:p>
          <a:p>
            <a:pPr>
              <a:buFont typeface="Wingdings" panose="05000000000000000000" pitchFamily="2" charset="2"/>
              <a:buChar char="v"/>
            </a:pPr>
            <a:r>
              <a:rPr lang="en-US" sz="2600" b="1" dirty="0"/>
              <a:t>Two young women, two very different outcomes.</a:t>
            </a:r>
          </a:p>
          <a:p>
            <a:pPr>
              <a:buFont typeface="Wingdings" panose="05000000000000000000" pitchFamily="2" charset="2"/>
              <a:buChar char="v"/>
            </a:pPr>
            <a:endParaRPr lang="en-US" sz="2400" dirty="0"/>
          </a:p>
          <a:p>
            <a:pPr marL="0" indent="0">
              <a:buNone/>
            </a:pPr>
            <a:endParaRPr lang="en-US" sz="2400" dirty="0"/>
          </a:p>
        </p:txBody>
      </p:sp>
    </p:spTree>
    <p:extLst>
      <p:ext uri="{BB962C8B-B14F-4D97-AF65-F5344CB8AC3E}">
        <p14:creationId xmlns:p14="http://schemas.microsoft.com/office/powerpoint/2010/main" val="3980510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71424-B6B2-4C37-A77E-EA72CAF153AE}"/>
              </a:ext>
            </a:extLst>
          </p:cNvPr>
          <p:cNvSpPr>
            <a:spLocks noGrp="1"/>
          </p:cNvSpPr>
          <p:nvPr>
            <p:ph type="title"/>
          </p:nvPr>
        </p:nvSpPr>
        <p:spPr>
          <a:xfrm>
            <a:off x="1705232" y="914400"/>
            <a:ext cx="9999040" cy="1523999"/>
          </a:xfrm>
        </p:spPr>
        <p:txBody>
          <a:bodyPr/>
          <a:lstStyle/>
          <a:p>
            <a:pPr algn="ctr"/>
            <a:r>
              <a:rPr lang="en-US" b="1" dirty="0"/>
              <a:t>Trauma Screening &amp; Safety Plans</a:t>
            </a:r>
          </a:p>
        </p:txBody>
      </p:sp>
      <p:sp>
        <p:nvSpPr>
          <p:cNvPr id="3" name="Content Placeholder 2">
            <a:extLst>
              <a:ext uri="{FF2B5EF4-FFF2-40B4-BE49-F238E27FC236}">
                <a16:creationId xmlns:a16="http://schemas.microsoft.com/office/drawing/2014/main" id="{038A1056-E9C1-41D9-B461-9F371F490E2A}"/>
              </a:ext>
            </a:extLst>
          </p:cNvPr>
          <p:cNvSpPr>
            <a:spLocks noGrp="1"/>
          </p:cNvSpPr>
          <p:nvPr>
            <p:ph idx="1"/>
          </p:nvPr>
        </p:nvSpPr>
        <p:spPr>
          <a:xfrm>
            <a:off x="2891482" y="2438399"/>
            <a:ext cx="8812790" cy="4234249"/>
          </a:xfrm>
        </p:spPr>
        <p:txBody>
          <a:bodyPr>
            <a:normAutofit fontScale="92500" lnSpcReduction="20000"/>
          </a:bodyPr>
          <a:lstStyle/>
          <a:p>
            <a:pPr marL="0" indent="0" algn="ctr">
              <a:buNone/>
            </a:pPr>
            <a:r>
              <a:rPr lang="en-US" sz="3600" b="1" dirty="0"/>
              <a:t>#1 Are you safe? </a:t>
            </a:r>
          </a:p>
          <a:p>
            <a:pPr marL="0" indent="0">
              <a:buNone/>
            </a:pPr>
            <a:endParaRPr lang="en-US" sz="2800" b="1" dirty="0"/>
          </a:p>
          <a:p>
            <a:pPr marL="0" indent="0">
              <a:buNone/>
            </a:pPr>
            <a:r>
              <a:rPr lang="en-US" sz="3000" b="1" dirty="0"/>
              <a:t>Have you eaten? Place to sleep? Someone in your life who may do you harm? Not safe at home? Protective Orders and Restraining Orders.  Guardianship? Foster Care?  Pregnant? Unmet medical needs?  Health Insurance?  Who loves you?  What adult do you respect? </a:t>
            </a:r>
          </a:p>
          <a:p>
            <a:pPr marL="0" indent="0">
              <a:buNone/>
            </a:pPr>
            <a:endParaRPr lang="en-US" sz="2400" b="1" dirty="0"/>
          </a:p>
          <a:p>
            <a:pPr marL="0" indent="0" algn="ctr">
              <a:buNone/>
            </a:pPr>
            <a:r>
              <a:rPr lang="en-US" sz="3600" b="1" dirty="0"/>
              <a:t>Do Trauma Screening for Youth at Risk </a:t>
            </a:r>
          </a:p>
        </p:txBody>
      </p:sp>
    </p:spTree>
    <p:extLst>
      <p:ext uri="{BB962C8B-B14F-4D97-AF65-F5344CB8AC3E}">
        <p14:creationId xmlns:p14="http://schemas.microsoft.com/office/powerpoint/2010/main" val="1681208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606C2-A9C6-421F-BFE1-9F16AF92AE03}"/>
              </a:ext>
            </a:extLst>
          </p:cNvPr>
          <p:cNvSpPr>
            <a:spLocks noGrp="1"/>
          </p:cNvSpPr>
          <p:nvPr>
            <p:ph type="title"/>
          </p:nvPr>
        </p:nvSpPr>
        <p:spPr>
          <a:xfrm>
            <a:off x="1313087" y="1087395"/>
            <a:ext cx="11178745" cy="1853513"/>
          </a:xfrm>
        </p:spPr>
        <p:txBody>
          <a:bodyPr>
            <a:normAutofit fontScale="90000"/>
          </a:bodyPr>
          <a:lstStyle/>
          <a:p>
            <a:r>
              <a:rPr lang="en-US" b="1" dirty="0"/>
              <a:t>The System Cuts off Resiliency Factors</a:t>
            </a:r>
            <a:br>
              <a:rPr lang="en-US" b="1" dirty="0"/>
            </a:br>
            <a:endParaRPr lang="en-US" b="1" dirty="0"/>
          </a:p>
        </p:txBody>
      </p:sp>
      <p:sp>
        <p:nvSpPr>
          <p:cNvPr id="3" name="Content Placeholder 2">
            <a:extLst>
              <a:ext uri="{FF2B5EF4-FFF2-40B4-BE49-F238E27FC236}">
                <a16:creationId xmlns:a16="http://schemas.microsoft.com/office/drawing/2014/main" id="{4478466D-3E97-4FAE-9854-AECD1C0D8BEA}"/>
              </a:ext>
            </a:extLst>
          </p:cNvPr>
          <p:cNvSpPr>
            <a:spLocks noGrp="1"/>
          </p:cNvSpPr>
          <p:nvPr>
            <p:ph idx="1"/>
          </p:nvPr>
        </p:nvSpPr>
        <p:spPr>
          <a:xfrm>
            <a:off x="2100649" y="2421924"/>
            <a:ext cx="9860692" cy="4436076"/>
          </a:xfrm>
        </p:spPr>
        <p:txBody>
          <a:bodyPr>
            <a:normAutofit fontScale="92500" lnSpcReduction="10000"/>
          </a:bodyPr>
          <a:lstStyle/>
          <a:p>
            <a:pPr>
              <a:buFont typeface="Wingdings" panose="05000000000000000000" pitchFamily="2" charset="2"/>
              <a:buChar char="q"/>
            </a:pPr>
            <a:r>
              <a:rPr lang="en-US" sz="2800" b="1" dirty="0"/>
              <a:t>Relationships are broken in community, school, and home. </a:t>
            </a:r>
          </a:p>
          <a:p>
            <a:pPr>
              <a:buFont typeface="Wingdings" panose="05000000000000000000" pitchFamily="2" charset="2"/>
              <a:buChar char="q"/>
            </a:pPr>
            <a:r>
              <a:rPr lang="en-US" sz="2800" b="1" dirty="0"/>
              <a:t>Child Welfare System fosters insecure attachments, and impacts self-control and self-regulation</a:t>
            </a:r>
          </a:p>
          <a:p>
            <a:pPr>
              <a:buFont typeface="Wingdings" panose="05000000000000000000" pitchFamily="2" charset="2"/>
              <a:buChar char="q"/>
            </a:pPr>
            <a:r>
              <a:rPr lang="en-US" sz="2800" b="1" dirty="0"/>
              <a:t>Youth has lack of control.  Is running a flight response and/or an attempt to have some control over one’s life?</a:t>
            </a:r>
          </a:p>
          <a:p>
            <a:pPr>
              <a:buFont typeface="Wingdings" panose="05000000000000000000" pitchFamily="2" charset="2"/>
              <a:buChar char="q"/>
            </a:pPr>
            <a:r>
              <a:rPr lang="en-US" sz="2800" b="1" dirty="0"/>
              <a:t>Toxic/trauma stress and constant fear impacts brain development. </a:t>
            </a:r>
          </a:p>
          <a:p>
            <a:pPr>
              <a:buFont typeface="Wingdings" panose="05000000000000000000" pitchFamily="2" charset="2"/>
              <a:buChar char="q"/>
            </a:pPr>
            <a:r>
              <a:rPr lang="en-US" sz="2800" b="1" dirty="0"/>
              <a:t>Danger Responses – fight, flight, or freeze and play dead.</a:t>
            </a:r>
          </a:p>
          <a:p>
            <a:pPr>
              <a:buFont typeface="Wingdings" panose="05000000000000000000" pitchFamily="2" charset="2"/>
              <a:buChar char="q"/>
            </a:pPr>
            <a:r>
              <a:rPr lang="en-US" sz="2800" b="1" dirty="0"/>
              <a:t>Resulting in maladapted coping skills. ( Pipeline to Prison = Large number of prisoners were in the child welfare system)</a:t>
            </a:r>
          </a:p>
          <a:p>
            <a:pPr>
              <a:buFont typeface="Wingdings" panose="05000000000000000000" pitchFamily="2" charset="2"/>
              <a:buChar char="q"/>
            </a:pPr>
            <a:endParaRPr lang="en-US" sz="2400" dirty="0"/>
          </a:p>
          <a:p>
            <a:pPr>
              <a:buFont typeface="Wingdings" panose="05000000000000000000" pitchFamily="2" charset="2"/>
              <a:buChar char="q"/>
            </a:pPr>
            <a:endParaRPr lang="en-US" sz="2400" dirty="0"/>
          </a:p>
          <a:p>
            <a:pPr lvl="2"/>
            <a:endParaRPr lang="en-US" sz="2000" dirty="0"/>
          </a:p>
        </p:txBody>
      </p:sp>
    </p:spTree>
    <p:extLst>
      <p:ext uri="{BB962C8B-B14F-4D97-AF65-F5344CB8AC3E}">
        <p14:creationId xmlns:p14="http://schemas.microsoft.com/office/powerpoint/2010/main" val="1186350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A838D-2165-4321-8E13-8917EB4359EA}"/>
              </a:ext>
            </a:extLst>
          </p:cNvPr>
          <p:cNvSpPr>
            <a:spLocks noGrp="1"/>
          </p:cNvSpPr>
          <p:nvPr>
            <p:ph type="title"/>
          </p:nvPr>
        </p:nvSpPr>
        <p:spPr/>
        <p:txBody>
          <a:bodyPr/>
          <a:lstStyle/>
          <a:p>
            <a:pPr algn="ctr"/>
            <a:br>
              <a:rPr lang="en-US" b="1" dirty="0"/>
            </a:br>
            <a:r>
              <a:rPr lang="en-US" b="1" dirty="0"/>
              <a:t>Promoting Resiliency</a:t>
            </a:r>
          </a:p>
        </p:txBody>
      </p:sp>
      <p:sp>
        <p:nvSpPr>
          <p:cNvPr id="3" name="Content Placeholder 2">
            <a:extLst>
              <a:ext uri="{FF2B5EF4-FFF2-40B4-BE49-F238E27FC236}">
                <a16:creationId xmlns:a16="http://schemas.microsoft.com/office/drawing/2014/main" id="{9BBFA380-92D1-4525-A833-1A34F444AA16}"/>
              </a:ext>
            </a:extLst>
          </p:cNvPr>
          <p:cNvSpPr>
            <a:spLocks noGrp="1"/>
          </p:cNvSpPr>
          <p:nvPr>
            <p:ph idx="1"/>
          </p:nvPr>
        </p:nvSpPr>
        <p:spPr>
          <a:xfrm>
            <a:off x="2570205" y="2347784"/>
            <a:ext cx="9621795" cy="4510216"/>
          </a:xfrm>
        </p:spPr>
        <p:txBody>
          <a:bodyPr>
            <a:normAutofit lnSpcReduction="10000"/>
          </a:bodyPr>
          <a:lstStyle/>
          <a:p>
            <a:pPr>
              <a:buFont typeface="Courier New" panose="02070309020205020404" pitchFamily="49" charset="0"/>
              <a:buChar char="o"/>
            </a:pPr>
            <a:r>
              <a:rPr lang="en-US" sz="2600" b="1" dirty="0"/>
              <a:t>Support should be strength based and client centered, with active listening</a:t>
            </a:r>
          </a:p>
          <a:p>
            <a:pPr marL="320040" lvl="1" indent="0">
              <a:buNone/>
            </a:pPr>
            <a:r>
              <a:rPr lang="en-US" sz="2600" b="1" dirty="0"/>
              <a:t>1. Locate youth, 2. Shelter, 3. Stabilize, 4. Case Planning for</a:t>
            </a:r>
          </a:p>
          <a:p>
            <a:pPr marL="1097280" lvl="2" indent="-457200">
              <a:buAutoNum type="alphaLcPeriod"/>
            </a:pPr>
            <a:r>
              <a:rPr lang="en-US" sz="2600" b="1" i="0" dirty="0"/>
              <a:t>Permanent Connections, b. Education/Employment, and </a:t>
            </a:r>
          </a:p>
          <a:p>
            <a:pPr marL="640080" lvl="2" indent="0">
              <a:buNone/>
            </a:pPr>
            <a:r>
              <a:rPr lang="en-US" sz="2600" b="1" i="0" dirty="0"/>
              <a:t>c. Social-Emotional Well-being</a:t>
            </a:r>
          </a:p>
          <a:p>
            <a:pPr>
              <a:buFont typeface="Courier New" panose="02070309020205020404" pitchFamily="49" charset="0"/>
              <a:buChar char="o"/>
            </a:pPr>
            <a:r>
              <a:rPr lang="en-US" sz="2600" b="1" dirty="0"/>
              <a:t> Develop communication and problem solving skills, and tools to manage feelings and stress</a:t>
            </a:r>
          </a:p>
          <a:p>
            <a:pPr>
              <a:buFont typeface="Courier New" panose="02070309020205020404" pitchFamily="49" charset="0"/>
              <a:buChar char="o"/>
            </a:pPr>
            <a:r>
              <a:rPr lang="en-US" sz="2600" b="1" dirty="0"/>
              <a:t>Leadership Opportunities and Confidence Building</a:t>
            </a:r>
          </a:p>
          <a:p>
            <a:pPr>
              <a:buFont typeface="Courier New" panose="02070309020205020404" pitchFamily="49" charset="0"/>
              <a:buChar char="o"/>
            </a:pPr>
            <a:r>
              <a:rPr lang="en-US" sz="2600" b="1" dirty="0"/>
              <a:t>Explore Alternative Options for how the youth might live</a:t>
            </a:r>
          </a:p>
          <a:p>
            <a:pPr lvl="2"/>
            <a:endParaRPr lang="en-US" sz="2400" i="0" dirty="0"/>
          </a:p>
          <a:p>
            <a:endParaRPr lang="en-US" sz="2400" dirty="0"/>
          </a:p>
        </p:txBody>
      </p:sp>
    </p:spTree>
    <p:extLst>
      <p:ext uri="{BB962C8B-B14F-4D97-AF65-F5344CB8AC3E}">
        <p14:creationId xmlns:p14="http://schemas.microsoft.com/office/powerpoint/2010/main" val="2468253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2A5BD-A2DB-42F9-8F33-4562ED127927}"/>
              </a:ext>
            </a:extLst>
          </p:cNvPr>
          <p:cNvSpPr>
            <a:spLocks noGrp="1"/>
          </p:cNvSpPr>
          <p:nvPr>
            <p:ph type="title"/>
          </p:nvPr>
        </p:nvSpPr>
        <p:spPr>
          <a:xfrm>
            <a:off x="2372498" y="568344"/>
            <a:ext cx="9331774" cy="1779439"/>
          </a:xfrm>
        </p:spPr>
        <p:txBody>
          <a:bodyPr/>
          <a:lstStyle/>
          <a:p>
            <a:r>
              <a:rPr lang="en-US" b="1" dirty="0"/>
              <a:t>Resources &amp; Support Systems</a:t>
            </a:r>
          </a:p>
        </p:txBody>
      </p:sp>
      <p:sp>
        <p:nvSpPr>
          <p:cNvPr id="3" name="Content Placeholder 2">
            <a:extLst>
              <a:ext uri="{FF2B5EF4-FFF2-40B4-BE49-F238E27FC236}">
                <a16:creationId xmlns:a16="http://schemas.microsoft.com/office/drawing/2014/main" id="{105F455F-C929-46A5-85B8-F62DCF2EF5F4}"/>
              </a:ext>
            </a:extLst>
          </p:cNvPr>
          <p:cNvSpPr>
            <a:spLocks noGrp="1"/>
          </p:cNvSpPr>
          <p:nvPr>
            <p:ph idx="1"/>
          </p:nvPr>
        </p:nvSpPr>
        <p:spPr>
          <a:xfrm>
            <a:off x="1186249" y="2347783"/>
            <a:ext cx="11005752" cy="4510217"/>
          </a:xfrm>
        </p:spPr>
        <p:txBody>
          <a:bodyPr>
            <a:normAutofit fontScale="77500" lnSpcReduction="20000"/>
          </a:bodyPr>
          <a:lstStyle/>
          <a:p>
            <a:pPr>
              <a:buFont typeface="Wingdings" panose="05000000000000000000" pitchFamily="2" charset="2"/>
              <a:buChar char="v"/>
            </a:pPr>
            <a:r>
              <a:rPr lang="en-US" sz="3800" b="1" u="sng" dirty="0"/>
              <a:t>School connections Can be Invaluable</a:t>
            </a:r>
            <a:r>
              <a:rPr lang="en-US" sz="3800" b="1" dirty="0"/>
              <a:t>!</a:t>
            </a:r>
          </a:p>
          <a:p>
            <a:pPr lvl="1">
              <a:buFont typeface="Wingdings" panose="05000000000000000000" pitchFamily="2" charset="2"/>
              <a:buChar char="v"/>
            </a:pPr>
            <a:r>
              <a:rPr lang="en-US" sz="3100" b="1" dirty="0"/>
              <a:t>School staff can help address Stability, Healthy Connections, Graduation, Reducing Homelessness, and Stability after high school</a:t>
            </a:r>
          </a:p>
          <a:p>
            <a:pPr lvl="1">
              <a:buFont typeface="Wingdings" panose="05000000000000000000" pitchFamily="2" charset="2"/>
              <a:buChar char="v"/>
            </a:pPr>
            <a:r>
              <a:rPr lang="en-US" sz="3100" b="1" dirty="0"/>
              <a:t>Title VII-B of the McKinney-Vento Homeless Assistance Act – Education for Homeless Children, Connections, and Stability</a:t>
            </a:r>
          </a:p>
          <a:p>
            <a:pPr lvl="1">
              <a:buFont typeface="Wingdings" panose="05000000000000000000" pitchFamily="2" charset="2"/>
              <a:buChar char="v"/>
            </a:pPr>
            <a:r>
              <a:rPr lang="en-US" sz="3100" b="1" dirty="0"/>
              <a:t>IEP Transition Plan – as early as age 15 and/or ninth grade</a:t>
            </a:r>
          </a:p>
          <a:p>
            <a:pPr>
              <a:buFont typeface="Wingdings" panose="05000000000000000000" pitchFamily="2" charset="2"/>
              <a:buChar char="v"/>
            </a:pPr>
            <a:r>
              <a:rPr lang="en-US" sz="3600" b="1" u="sng" dirty="0"/>
              <a:t>Mental Health and Substance Abuse Treatment</a:t>
            </a:r>
          </a:p>
          <a:p>
            <a:pPr>
              <a:buFont typeface="Wingdings" panose="05000000000000000000" pitchFamily="2" charset="2"/>
              <a:buChar char="v"/>
            </a:pPr>
            <a:r>
              <a:rPr lang="en-US" sz="3600" b="1" u="sng" dirty="0"/>
              <a:t>SSI – Explore if Foster Care if youth has an IEP.  $2,000 asset limit</a:t>
            </a:r>
          </a:p>
          <a:p>
            <a:pPr>
              <a:buFont typeface="Wingdings" panose="05000000000000000000" pitchFamily="2" charset="2"/>
              <a:buChar char="v"/>
            </a:pPr>
            <a:r>
              <a:rPr lang="en-US" sz="3600" b="1" dirty="0"/>
              <a:t> </a:t>
            </a:r>
            <a:r>
              <a:rPr lang="en-US" sz="3600" b="1" u="sng" dirty="0"/>
              <a:t>Contracts with Public Housing Facilities. HUD Assistance. Transitional Housing.  Remain in Foster Care</a:t>
            </a:r>
          </a:p>
          <a:p>
            <a:pPr>
              <a:buFont typeface="Wingdings" panose="05000000000000000000" pitchFamily="2" charset="2"/>
              <a:buChar char="v"/>
            </a:pPr>
            <a:endParaRPr lang="en-US" sz="3500" dirty="0"/>
          </a:p>
          <a:p>
            <a:pPr>
              <a:buFont typeface="Wingdings" panose="05000000000000000000" pitchFamily="2" charset="2"/>
              <a:buChar char="v"/>
            </a:pPr>
            <a:endParaRPr lang="en-US" sz="3600" dirty="0"/>
          </a:p>
          <a:p>
            <a:pPr>
              <a:buFont typeface="Wingdings" panose="05000000000000000000" pitchFamily="2" charset="2"/>
              <a:buChar char="v"/>
            </a:pPr>
            <a:endParaRPr lang="en-US" sz="3600" dirty="0"/>
          </a:p>
          <a:p>
            <a:pPr lvl="2"/>
            <a:endParaRPr lang="en-US" sz="2400" i="0" dirty="0"/>
          </a:p>
          <a:p>
            <a:pPr lvl="2"/>
            <a:endParaRPr lang="en-US" sz="2400" i="0" dirty="0"/>
          </a:p>
          <a:p>
            <a:pPr lvl="2"/>
            <a:endParaRPr lang="en-US" sz="2400" i="0" dirty="0"/>
          </a:p>
          <a:p>
            <a:pPr marL="320040" lvl="1" indent="0">
              <a:buNone/>
            </a:pPr>
            <a:endParaRPr lang="en-US" sz="2200" dirty="0"/>
          </a:p>
        </p:txBody>
      </p:sp>
    </p:spTree>
    <p:extLst>
      <p:ext uri="{BB962C8B-B14F-4D97-AF65-F5344CB8AC3E}">
        <p14:creationId xmlns:p14="http://schemas.microsoft.com/office/powerpoint/2010/main" val="2702917009"/>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docProps/app.xml><?xml version="1.0" encoding="utf-8"?>
<Properties xmlns="http://schemas.openxmlformats.org/officeDocument/2006/extended-properties" xmlns:vt="http://schemas.openxmlformats.org/officeDocument/2006/docPropsVTypes">
  <Template>TM10001104[[fn=Feathered]]</Template>
  <TotalTime>250</TotalTime>
  <Words>535</Words>
  <Application>Microsoft Office PowerPoint</Application>
  <PresentationFormat>Widescreen</PresentationFormat>
  <Paragraphs>63</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Century Schoolbook</vt:lpstr>
      <vt:lpstr>Corbel</vt:lpstr>
      <vt:lpstr>Courier New</vt:lpstr>
      <vt:lpstr>Wingdings</vt:lpstr>
      <vt:lpstr>Feathered</vt:lpstr>
      <vt:lpstr>RELATIONSHIPS,  RESILIENCY, AND READINESS FOR HOMELESS YOUTH</vt:lpstr>
      <vt:lpstr> Those Most at Risk</vt:lpstr>
      <vt:lpstr>COMMON CHALLENGES</vt:lpstr>
      <vt:lpstr>If you do not even know my name, how can you fight for me?</vt:lpstr>
      <vt:lpstr>Trauma Screening &amp; Safety Plans</vt:lpstr>
      <vt:lpstr>The System Cuts off Resiliency Factors </vt:lpstr>
      <vt:lpstr> Promoting Resiliency</vt:lpstr>
      <vt:lpstr>Resources &amp; Support Systems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Cindy Threet</dc:creator>
  <cp:lastModifiedBy>Cindy Threet</cp:lastModifiedBy>
  <cp:revision>53</cp:revision>
  <dcterms:created xsi:type="dcterms:W3CDTF">2017-09-06T12:58:45Z</dcterms:created>
  <dcterms:modified xsi:type="dcterms:W3CDTF">2017-09-07T17:27:19Z</dcterms:modified>
</cp:coreProperties>
</file>